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34"/>
  </p:notesMasterIdLst>
  <p:sldIdLst>
    <p:sldId id="276" r:id="rId2"/>
    <p:sldId id="348" r:id="rId3"/>
    <p:sldId id="349" r:id="rId4"/>
    <p:sldId id="350" r:id="rId5"/>
    <p:sldId id="287" r:id="rId6"/>
    <p:sldId id="354" r:id="rId7"/>
    <p:sldId id="355" r:id="rId8"/>
    <p:sldId id="269" r:id="rId9"/>
    <p:sldId id="262" r:id="rId10"/>
    <p:sldId id="357" r:id="rId11"/>
    <p:sldId id="304" r:id="rId12"/>
    <p:sldId id="271" r:id="rId13"/>
    <p:sldId id="259" r:id="rId14"/>
    <p:sldId id="359" r:id="rId15"/>
    <p:sldId id="367" r:id="rId16"/>
    <p:sldId id="369" r:id="rId17"/>
    <p:sldId id="277" r:id="rId18"/>
    <p:sldId id="347" r:id="rId19"/>
    <p:sldId id="352" r:id="rId20"/>
    <p:sldId id="353" r:id="rId21"/>
    <p:sldId id="358" r:id="rId22"/>
    <p:sldId id="364" r:id="rId23"/>
    <p:sldId id="366" r:id="rId24"/>
    <p:sldId id="338" r:id="rId25"/>
    <p:sldId id="346" r:id="rId26"/>
    <p:sldId id="360" r:id="rId27"/>
    <p:sldId id="370" r:id="rId28"/>
    <p:sldId id="365" r:id="rId29"/>
    <p:sldId id="368" r:id="rId30"/>
    <p:sldId id="361" r:id="rId31"/>
    <p:sldId id="362" r:id="rId32"/>
    <p:sldId id="363" r:id="rId33"/>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94660"/>
  </p:normalViewPr>
  <p:slideViewPr>
    <p:cSldViewPr snapToGrid="0">
      <p:cViewPr varScale="1">
        <p:scale>
          <a:sx n="101" d="100"/>
          <a:sy n="101" d="100"/>
        </p:scale>
        <p:origin x="1098" y="102"/>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Users/lin/Desktop/Rebuiding/summ_05102019_update_new.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Users/lin/Desktop/Rebuiding/summ_05102019_update_new.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Users/lin/Desktop/Rebuiding/summ_05102019_update_new.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Users/lin/Desktop/Rebuiding/summ_05102019_updat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Number of taxa and species density among 11 CN-US sites</a:t>
            </a:r>
          </a:p>
        </c:rich>
      </c:tx>
      <c:layout>
        <c:manualLayout>
          <c:xMode val="edge"/>
          <c:yMode val="edge"/>
          <c:x val="0.14454304932138357"/>
          <c:y val="5.1654927881360302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'190515-report'!$G$48</c:f>
              <c:strCache>
                <c:ptCount val="1"/>
                <c:pt idx="0">
                  <c:v>ntaxa</c:v>
                </c:pt>
              </c:strCache>
            </c:strRef>
          </c:tx>
          <c:spPr>
            <a:ln w="28575" cap="rnd">
              <a:solidFill>
                <a:schemeClr val="accent1"/>
              </a:solidFill>
              <a:round/>
            </a:ln>
            <a:effectLst/>
          </c:spPr>
          <c:marker>
            <c:symbol val="none"/>
          </c:marker>
          <c:dLbls>
            <c:dLbl>
              <c:idx val="1"/>
              <c:layout>
                <c:manualLayout>
                  <c:x val="0"/>
                  <c:y val="-1.1278706345970901E-2"/>
                </c:manualLayout>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5906-46CB-8F9F-DDE2C4CFD278}"/>
                </c:ext>
              </c:extLst>
            </c:dLbl>
            <c:dLbl>
              <c:idx val="5"/>
              <c:layout>
                <c:manualLayout>
                  <c:x val="3.88259046435782E-3"/>
                  <c:y val="-1.3588802826471E-2"/>
                </c:manualLayout>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5906-46CB-8F9F-DDE2C4CFD278}"/>
                </c:ext>
              </c:extLst>
            </c:dLbl>
            <c:dLbl>
              <c:idx val="7"/>
              <c:layout>
                <c:manualLayout>
                  <c:x val="0"/>
                  <c:y val="-4.4843049327354303E-3"/>
                </c:manualLayout>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5906-46CB-8F9F-DDE2C4CFD27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'190515-report'!$G$49:$G$59</c:f>
              <c:numCache>
                <c:formatCode>General</c:formatCode>
                <c:ptCount val="11"/>
                <c:pt idx="0">
                  <c:v>1140</c:v>
                </c:pt>
                <c:pt idx="1">
                  <c:v>773</c:v>
                </c:pt>
                <c:pt idx="2">
                  <c:v>1559</c:v>
                </c:pt>
                <c:pt idx="3">
                  <c:v>1188</c:v>
                </c:pt>
                <c:pt idx="4">
                  <c:v>1209</c:v>
                </c:pt>
                <c:pt idx="5">
                  <c:v>254</c:v>
                </c:pt>
                <c:pt idx="6">
                  <c:v>897</c:v>
                </c:pt>
                <c:pt idx="7">
                  <c:v>381</c:v>
                </c:pt>
                <c:pt idx="8">
                  <c:v>681</c:v>
                </c:pt>
                <c:pt idx="9">
                  <c:v>533</c:v>
                </c:pt>
                <c:pt idx="10">
                  <c:v>749</c:v>
                </c:pt>
              </c:numCache>
            </c:numRef>
          </c:val>
          <c:smooth val="0"/>
          <c:extLst>
            <c:ext xmlns:c16="http://schemas.microsoft.com/office/drawing/2014/chart" uri="{C3380CC4-5D6E-409C-BE32-E72D297353CC}">
              <c16:uniqueId val="{00000003-5906-46CB-8F9F-DDE2C4CFD278}"/>
            </c:ext>
          </c:extLst>
        </c:ser>
        <c:ser>
          <c:idx val="1"/>
          <c:order val="1"/>
          <c:tx>
            <c:strRef>
              <c:f>'190515-report'!$H$48</c:f>
              <c:strCache>
                <c:ptCount val="1"/>
                <c:pt idx="0">
                  <c:v>SD</c:v>
                </c:pt>
              </c:strCache>
            </c:strRef>
          </c:tx>
          <c:spPr>
            <a:ln w="28575" cap="rnd">
              <a:solidFill>
                <a:schemeClr val="accent2"/>
              </a:solidFill>
              <a:round/>
            </a:ln>
            <a:effectLst/>
          </c:spPr>
          <c:marker>
            <c:symbol val="none"/>
          </c:marker>
          <c:dLbls>
            <c:dLbl>
              <c:idx val="0"/>
              <c:layout>
                <c:manualLayout>
                  <c:x val="1.3200807578816599E-3"/>
                  <c:y val="-6.7944014132354904E-3"/>
                </c:manualLayout>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5906-46CB-8F9F-DDE2C4CFD278}"/>
                </c:ext>
              </c:extLst>
            </c:dLbl>
            <c:dLbl>
              <c:idx val="5"/>
              <c:layout>
                <c:manualLayout>
                  <c:x val="0"/>
                  <c:y val="-9.1044978937355608E-3"/>
                </c:manualLayout>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906-46CB-8F9F-DDE2C4CFD278}"/>
                </c:ext>
              </c:extLst>
            </c:dLbl>
            <c:dLbl>
              <c:idx val="9"/>
              <c:layout>
                <c:manualLayout>
                  <c:x val="1.3200807578816599E-3"/>
                  <c:y val="-4.6201929610001401E-3"/>
                </c:manualLayout>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5906-46CB-8F9F-DDE2C4CFD27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'190515-report'!$H$49:$H$59</c:f>
              <c:numCache>
                <c:formatCode>0.00_ </c:formatCode>
                <c:ptCount val="11"/>
                <c:pt idx="0">
                  <c:v>150.91919187862001</c:v>
                </c:pt>
                <c:pt idx="1">
                  <c:v>188.797007250527</c:v>
                </c:pt>
                <c:pt idx="2">
                  <c:v>237.734718136233</c:v>
                </c:pt>
                <c:pt idx="3">
                  <c:v>315.85663178172399</c:v>
                </c:pt>
                <c:pt idx="4">
                  <c:v>275.06573610946202</c:v>
                </c:pt>
                <c:pt idx="5">
                  <c:v>92.326380467967397</c:v>
                </c:pt>
                <c:pt idx="6">
                  <c:v>230.483406552833</c:v>
                </c:pt>
                <c:pt idx="7">
                  <c:v>150.37316142214701</c:v>
                </c:pt>
                <c:pt idx="8">
                  <c:v>244.19909670502301</c:v>
                </c:pt>
                <c:pt idx="9">
                  <c:v>134.247055784656</c:v>
                </c:pt>
                <c:pt idx="10">
                  <c:v>205.25617018491701</c:v>
                </c:pt>
              </c:numCache>
            </c:numRef>
          </c:val>
          <c:smooth val="0"/>
          <c:extLst>
            <c:ext xmlns:c16="http://schemas.microsoft.com/office/drawing/2014/chart" uri="{C3380CC4-5D6E-409C-BE32-E72D297353CC}">
              <c16:uniqueId val="{00000007-5906-46CB-8F9F-DDE2C4CFD278}"/>
            </c:ext>
          </c:extLst>
        </c:ser>
        <c:dLbls>
          <c:showLegendKey val="0"/>
          <c:showVal val="1"/>
          <c:showCatName val="0"/>
          <c:showSerName val="0"/>
          <c:showPercent val="0"/>
          <c:showBubbleSize val="0"/>
        </c:dLbls>
        <c:smooth val="0"/>
        <c:axId val="688415768"/>
        <c:axId val="430992869"/>
      </c:lineChart>
      <c:catAx>
        <c:axId val="68841576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0992869"/>
        <c:crosses val="autoZero"/>
        <c:auto val="1"/>
        <c:lblAlgn val="ctr"/>
        <c:lblOffset val="100"/>
        <c:noMultiLvlLbl val="0"/>
      </c:catAx>
      <c:valAx>
        <c:axId val="43099286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841576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SES-PD, NRI and NTI</a:t>
            </a:r>
          </a:p>
          <a:p>
            <a:pPr>
              <a:defRPr/>
            </a:pPr>
            <a:r>
              <a:rPr lang="en-US"/>
              <a:t>Woody Vs. Herb </a:t>
            </a:r>
          </a:p>
        </c:rich>
      </c:tx>
      <c:layout>
        <c:manualLayout>
          <c:xMode val="edge"/>
          <c:yMode val="edge"/>
          <c:x val="0.212502846248042"/>
          <c:y val="3.713592233009709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'[summ_05102019_update.xlsx]190515-report'!$A$4</c:f>
              <c:strCache>
                <c:ptCount val="1"/>
                <c:pt idx="0">
                  <c:v>Wood</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'[summ_05102019_update.xlsx]190515-report'!$B$4:$D$4</c:f>
              <c:numCache>
                <c:formatCode>0.00_ </c:formatCode>
                <c:ptCount val="3"/>
                <c:pt idx="0">
                  <c:v>-9.1221908890000005</c:v>
                </c:pt>
                <c:pt idx="1">
                  <c:v>-8.4260084240000008</c:v>
                </c:pt>
                <c:pt idx="2">
                  <c:v>5.3108974409999998</c:v>
                </c:pt>
              </c:numCache>
            </c:numRef>
          </c:val>
          <c:extLst>
            <c:ext xmlns:c16="http://schemas.microsoft.com/office/drawing/2014/chart" uri="{C3380CC4-5D6E-409C-BE32-E72D297353CC}">
              <c16:uniqueId val="{00000000-876B-49DC-910A-846F82C010FC}"/>
            </c:ext>
          </c:extLst>
        </c:ser>
        <c:ser>
          <c:idx val="1"/>
          <c:order val="1"/>
          <c:tx>
            <c:strRef>
              <c:f>'[summ_05102019_update.xlsx]190515-report'!$A$5</c:f>
              <c:strCache>
                <c:ptCount val="1"/>
                <c:pt idx="0">
                  <c:v>Herb</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'[summ_05102019_update.xlsx]190515-report'!$B$1:$D$1</c:f>
              <c:strCache>
                <c:ptCount val="3"/>
                <c:pt idx="0">
                  <c:v>SES-PD</c:v>
                </c:pt>
                <c:pt idx="1">
                  <c:v>NRI</c:v>
                </c:pt>
                <c:pt idx="2">
                  <c:v>NTI</c:v>
                </c:pt>
              </c:strCache>
            </c:strRef>
          </c:cat>
          <c:val>
            <c:numRef>
              <c:f>'[summ_05102019_update.xlsx]190515-report'!$B$5:$D$5</c:f>
              <c:numCache>
                <c:formatCode>0.00_ </c:formatCode>
                <c:ptCount val="3"/>
                <c:pt idx="0">
                  <c:v>-22.035414530000001</c:v>
                </c:pt>
                <c:pt idx="1">
                  <c:v>16.076865959999999</c:v>
                </c:pt>
                <c:pt idx="2">
                  <c:v>12.36136754</c:v>
                </c:pt>
              </c:numCache>
            </c:numRef>
          </c:val>
          <c:extLst>
            <c:ext xmlns:c16="http://schemas.microsoft.com/office/drawing/2014/chart" uri="{C3380CC4-5D6E-409C-BE32-E72D297353CC}">
              <c16:uniqueId val="{00000001-876B-49DC-910A-846F82C010FC}"/>
            </c:ext>
          </c:extLst>
        </c:ser>
        <c:dLbls>
          <c:showLegendKey val="0"/>
          <c:showVal val="1"/>
          <c:showCatName val="0"/>
          <c:showSerName val="0"/>
          <c:showPercent val="0"/>
          <c:showBubbleSize val="0"/>
        </c:dLbls>
        <c:gapWidth val="219"/>
        <c:overlap val="-27"/>
        <c:axId val="569068515"/>
        <c:axId val="535462812"/>
      </c:barChart>
      <c:catAx>
        <c:axId val="569068515"/>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5462812"/>
        <c:crosses val="autoZero"/>
        <c:auto val="1"/>
        <c:lblAlgn val="ctr"/>
        <c:lblOffset val="100"/>
        <c:noMultiLvlLbl val="0"/>
      </c:catAx>
      <c:valAx>
        <c:axId val="535462812"/>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9068515"/>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w="19050">
                <a:solidFill>
                  <a:schemeClr val="lt1"/>
                </a:solidFill>
              </a:ln>
              <a:effectLst/>
            </c:spPr>
            <c:extLst>
              <c:ext xmlns:c16="http://schemas.microsoft.com/office/drawing/2014/chart" uri="{C3380CC4-5D6E-409C-BE32-E72D297353CC}">
                <c16:uniqueId val="{00000001-72CD-435A-958A-1A45AD140856}"/>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72CD-435A-958A-1A45AD140856}"/>
              </c:ext>
            </c:extLst>
          </c:dPt>
          <c:dLbls>
            <c:dLbl>
              <c:idx val="0"/>
              <c:layout>
                <c:manualLayout>
                  <c:x val="-9.1553494857729706E-3"/>
                  <c:y val="-0.29209432397231"/>
                </c:manualLayout>
              </c:layout>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bg1"/>
                      </a:solidFill>
                      <a:latin typeface="+mj-lt"/>
                      <a:ea typeface="Apple LiSung" charset="-120"/>
                      <a:cs typeface="Apple LiSung" charset="-120"/>
                      <a:sym typeface="Apple LiSung" charset="-120"/>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72CD-435A-958A-1A45AD140856}"/>
                </c:ext>
              </c:extLst>
            </c:dLbl>
            <c:dLbl>
              <c:idx val="1"/>
              <c:layout>
                <c:manualLayout>
                  <c:x val="2.0697759409188884E-2"/>
                  <c:y val="5.0680738083390105E-3"/>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72CD-435A-958A-1A45AD140856}"/>
                </c:ext>
              </c:extLst>
            </c:dLbl>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tx1">
                        <a:lumMod val="75000"/>
                        <a:lumOff val="25000"/>
                      </a:schemeClr>
                    </a:solidFill>
                    <a:latin typeface="+mj-lt"/>
                    <a:ea typeface="Apple LiSung" charset="-120"/>
                    <a:cs typeface="Apple LiSung" charset="-120"/>
                    <a:sym typeface="Apple LiSung" charset="-12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'[summ_05102019_update.xlsx]190515-report'!$A$6:$A$7</c:f>
              <c:strCache>
                <c:ptCount val="2"/>
                <c:pt idx="0">
                  <c:v>Angiosperms</c:v>
                </c:pt>
                <c:pt idx="1">
                  <c:v>Gymnosperms</c:v>
                </c:pt>
              </c:strCache>
            </c:strRef>
          </c:cat>
          <c:val>
            <c:numRef>
              <c:f>'[summ_05102019_update.xlsx]190515-report'!$F$6:$F$7</c:f>
              <c:numCache>
                <c:formatCode>0_ </c:formatCode>
                <c:ptCount val="2"/>
                <c:pt idx="0">
                  <c:v>5532</c:v>
                </c:pt>
                <c:pt idx="1">
                  <c:v>76</c:v>
                </c:pt>
              </c:numCache>
            </c:numRef>
          </c:val>
          <c:extLst>
            <c:ext xmlns:c16="http://schemas.microsoft.com/office/drawing/2014/chart" uri="{C3380CC4-5D6E-409C-BE32-E72D297353CC}">
              <c16:uniqueId val="{00000004-72CD-435A-958A-1A45AD140856}"/>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Entry>
      <c:legendEntry>
        <c:idx val="1"/>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Entry>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latin typeface="Apple LiSung" charset="-120"/>
          <a:ea typeface="Apple LiSung" charset="-120"/>
          <a:cs typeface="Apple LiSung" charset="-120"/>
          <a:sym typeface="Apple LiSung" charset="-12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SES-PD, NRI and NTI</a:t>
            </a:r>
          </a:p>
          <a:p>
            <a:pPr>
              <a:defRPr/>
            </a:pPr>
            <a:r>
              <a:rPr lang="en-US"/>
              <a:t>Angioserms Vs.  and Gymnosperms</a:t>
            </a:r>
          </a:p>
        </c:rich>
      </c:tx>
      <c:layout>
        <c:manualLayout>
          <c:xMode val="edge"/>
          <c:yMode val="edge"/>
          <c:x val="0.18511651493966022"/>
          <c:y val="5.568856853762260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'[summ_05102019_update.xlsx]190515-report'!$A$6</c:f>
              <c:strCache>
                <c:ptCount val="1"/>
                <c:pt idx="0">
                  <c:v>Angiosperms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'[summ_05102019_update.xlsx]190515-report'!$B$6:$D$6</c:f>
              <c:numCache>
                <c:formatCode>0.00_ </c:formatCode>
                <c:ptCount val="3"/>
                <c:pt idx="0">
                  <c:v>-12.26485446</c:v>
                </c:pt>
                <c:pt idx="1">
                  <c:v>72.622645520000006</c:v>
                </c:pt>
                <c:pt idx="2">
                  <c:v>3.4289803929999998</c:v>
                </c:pt>
              </c:numCache>
            </c:numRef>
          </c:val>
          <c:extLst>
            <c:ext xmlns:c16="http://schemas.microsoft.com/office/drawing/2014/chart" uri="{C3380CC4-5D6E-409C-BE32-E72D297353CC}">
              <c16:uniqueId val="{00000000-82B4-48FA-94D2-EBBC520E6A3B}"/>
            </c:ext>
          </c:extLst>
        </c:ser>
        <c:ser>
          <c:idx val="1"/>
          <c:order val="1"/>
          <c:tx>
            <c:strRef>
              <c:f>'[summ_05102019_update.xlsx]190515-report'!$A$7</c:f>
              <c:strCache>
                <c:ptCount val="1"/>
                <c:pt idx="0">
                  <c:v>Gymnosperms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'[summ_05102019_update.xlsx]190515-report'!$B$1:$D$1</c:f>
              <c:strCache>
                <c:ptCount val="3"/>
                <c:pt idx="0">
                  <c:v>SES-PD</c:v>
                </c:pt>
                <c:pt idx="1">
                  <c:v>NRI</c:v>
                </c:pt>
                <c:pt idx="2">
                  <c:v>NTI</c:v>
                </c:pt>
              </c:strCache>
            </c:strRef>
          </c:cat>
          <c:val>
            <c:numRef>
              <c:f>'[summ_05102019_update.xlsx]190515-report'!$B$7:$D$7</c:f>
              <c:numCache>
                <c:formatCode>0.00_ </c:formatCode>
                <c:ptCount val="3"/>
                <c:pt idx="0">
                  <c:v>-8.9059320849999999</c:v>
                </c:pt>
                <c:pt idx="1">
                  <c:v>4.4580801340000002</c:v>
                </c:pt>
                <c:pt idx="2">
                  <c:v>7.80452645</c:v>
                </c:pt>
              </c:numCache>
            </c:numRef>
          </c:val>
          <c:extLst>
            <c:ext xmlns:c16="http://schemas.microsoft.com/office/drawing/2014/chart" uri="{C3380CC4-5D6E-409C-BE32-E72D297353CC}">
              <c16:uniqueId val="{00000001-82B4-48FA-94D2-EBBC520E6A3B}"/>
            </c:ext>
          </c:extLst>
        </c:ser>
        <c:dLbls>
          <c:showLegendKey val="0"/>
          <c:showVal val="1"/>
          <c:showCatName val="0"/>
          <c:showSerName val="0"/>
          <c:showPercent val="0"/>
          <c:showBubbleSize val="0"/>
        </c:dLbls>
        <c:gapWidth val="219"/>
        <c:overlap val="-27"/>
        <c:axId val="569068515"/>
        <c:axId val="535462812"/>
      </c:barChart>
      <c:catAx>
        <c:axId val="569068515"/>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5462812"/>
        <c:crosses val="autoZero"/>
        <c:auto val="1"/>
        <c:lblAlgn val="ctr"/>
        <c:lblOffset val="100"/>
        <c:noMultiLvlLbl val="0"/>
      </c:catAx>
      <c:valAx>
        <c:axId val="535462812"/>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9068515"/>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SES-PD, NRI and NTI</a:t>
            </a:r>
          </a:p>
          <a:p>
            <a:pPr>
              <a:defRPr/>
            </a:pPr>
            <a:r>
              <a:rPr lang="en-US"/>
              <a:t>Disjunct vs. non-disjunct taxa</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'[summ_05102019_update_new.xlsx]190515-report'!$D$91</c:f>
              <c:strCache>
                <c:ptCount val="1"/>
                <c:pt idx="0">
                  <c:v>SES-PD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'[summ_05102019_update_new.xlsx]190515-report'!$A$92:$A$97</c:f>
              <c:strCache>
                <c:ptCount val="6"/>
                <c:pt idx="0">
                  <c:v>Disjunct-total</c:v>
                </c:pt>
                <c:pt idx="1">
                  <c:v>Nondisjunct-total</c:v>
                </c:pt>
                <c:pt idx="2">
                  <c:v>Disjunct-CN</c:v>
                </c:pt>
                <c:pt idx="3">
                  <c:v>Nondisjunct-CN</c:v>
                </c:pt>
                <c:pt idx="4">
                  <c:v>Disjunct-US</c:v>
                </c:pt>
                <c:pt idx="5">
                  <c:v>Nondisjunct-US</c:v>
                </c:pt>
              </c:strCache>
            </c:strRef>
          </c:cat>
          <c:val>
            <c:numRef>
              <c:f>'[summ_05102019_update_new.xlsx]190515-report'!$D$92:$D$97</c:f>
              <c:numCache>
                <c:formatCode>0.00_ </c:formatCode>
                <c:ptCount val="6"/>
                <c:pt idx="0">
                  <c:v>-14.680750792121</c:v>
                </c:pt>
                <c:pt idx="1">
                  <c:v>-4.2528858516815902</c:v>
                </c:pt>
                <c:pt idx="2">
                  <c:v>-12.457486303032599</c:v>
                </c:pt>
                <c:pt idx="3">
                  <c:v>-4.3239871766169999</c:v>
                </c:pt>
                <c:pt idx="4">
                  <c:v>-4.2067158581386597</c:v>
                </c:pt>
                <c:pt idx="5">
                  <c:v>-9.5118578132003808</c:v>
                </c:pt>
              </c:numCache>
            </c:numRef>
          </c:val>
          <c:extLst>
            <c:ext xmlns:c16="http://schemas.microsoft.com/office/drawing/2014/chart" uri="{C3380CC4-5D6E-409C-BE32-E72D297353CC}">
              <c16:uniqueId val="{00000000-232D-46EE-984D-1C6BCC6C4779}"/>
            </c:ext>
          </c:extLst>
        </c:ser>
        <c:ser>
          <c:idx val="1"/>
          <c:order val="1"/>
          <c:tx>
            <c:strRef>
              <c:f>'[summ_05102019_update_new.xlsx]190515-report'!$E$91</c:f>
              <c:strCache>
                <c:ptCount val="1"/>
                <c:pt idx="0">
                  <c:v>NRI</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'[summ_05102019_update_new.xlsx]190515-report'!$A$92:$A$97</c:f>
              <c:strCache>
                <c:ptCount val="6"/>
                <c:pt idx="0">
                  <c:v>Disjunct-total</c:v>
                </c:pt>
                <c:pt idx="1">
                  <c:v>Nondisjunct-total</c:v>
                </c:pt>
                <c:pt idx="2">
                  <c:v>Disjunct-CN</c:v>
                </c:pt>
                <c:pt idx="3">
                  <c:v>Nondisjunct-CN</c:v>
                </c:pt>
                <c:pt idx="4">
                  <c:v>Disjunct-US</c:v>
                </c:pt>
                <c:pt idx="5">
                  <c:v>Nondisjunct-US</c:v>
                </c:pt>
              </c:strCache>
            </c:strRef>
          </c:cat>
          <c:val>
            <c:numRef>
              <c:f>'[summ_05102019_update_new.xlsx]190515-report'!$E$92:$E$97</c:f>
              <c:numCache>
                <c:formatCode>0.00_ </c:formatCode>
                <c:ptCount val="6"/>
                <c:pt idx="0">
                  <c:v>-6.4089533005806096</c:v>
                </c:pt>
                <c:pt idx="1">
                  <c:v>10.082093051588499</c:v>
                </c:pt>
                <c:pt idx="2">
                  <c:v>-2.0261828238767898</c:v>
                </c:pt>
                <c:pt idx="3">
                  <c:v>4.9861888341362999</c:v>
                </c:pt>
                <c:pt idx="4">
                  <c:v>-6.8191671460094501</c:v>
                </c:pt>
                <c:pt idx="5">
                  <c:v>9.4294536025430205</c:v>
                </c:pt>
              </c:numCache>
            </c:numRef>
          </c:val>
          <c:extLst>
            <c:ext xmlns:c16="http://schemas.microsoft.com/office/drawing/2014/chart" uri="{C3380CC4-5D6E-409C-BE32-E72D297353CC}">
              <c16:uniqueId val="{00000001-232D-46EE-984D-1C6BCC6C4779}"/>
            </c:ext>
          </c:extLst>
        </c:ser>
        <c:ser>
          <c:idx val="2"/>
          <c:order val="2"/>
          <c:tx>
            <c:strRef>
              <c:f>'[summ_05102019_update_new.xlsx]190515-report'!$F$91</c:f>
              <c:strCache>
                <c:ptCount val="1"/>
                <c:pt idx="0">
                  <c:v>NTI</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'[summ_05102019_update_new.xlsx]190515-report'!$A$92:$A$97</c:f>
              <c:strCache>
                <c:ptCount val="6"/>
                <c:pt idx="0">
                  <c:v>Disjunct-total</c:v>
                </c:pt>
                <c:pt idx="1">
                  <c:v>Nondisjunct-total</c:v>
                </c:pt>
                <c:pt idx="2">
                  <c:v>Disjunct-CN</c:v>
                </c:pt>
                <c:pt idx="3">
                  <c:v>Nondisjunct-CN</c:v>
                </c:pt>
                <c:pt idx="4">
                  <c:v>Disjunct-US</c:v>
                </c:pt>
                <c:pt idx="5">
                  <c:v>Nondisjunct-US</c:v>
                </c:pt>
              </c:strCache>
            </c:strRef>
          </c:cat>
          <c:val>
            <c:numRef>
              <c:f>'[summ_05102019_update_new.xlsx]190515-report'!$F$92:$F$97</c:f>
              <c:numCache>
                <c:formatCode>0.00_ </c:formatCode>
                <c:ptCount val="6"/>
                <c:pt idx="0">
                  <c:v>12.5547440976818</c:v>
                </c:pt>
                <c:pt idx="1">
                  <c:v>0.47425888182185599</c:v>
                </c:pt>
                <c:pt idx="2">
                  <c:v>9.6769753950418593</c:v>
                </c:pt>
                <c:pt idx="3">
                  <c:v>0.98037382296075803</c:v>
                </c:pt>
                <c:pt idx="4">
                  <c:v>4.7634655675604298</c:v>
                </c:pt>
                <c:pt idx="5">
                  <c:v>5.4211095638253104</c:v>
                </c:pt>
              </c:numCache>
            </c:numRef>
          </c:val>
          <c:extLst>
            <c:ext xmlns:c16="http://schemas.microsoft.com/office/drawing/2014/chart" uri="{C3380CC4-5D6E-409C-BE32-E72D297353CC}">
              <c16:uniqueId val="{00000002-232D-46EE-984D-1C6BCC6C4779}"/>
            </c:ext>
          </c:extLst>
        </c:ser>
        <c:dLbls>
          <c:showLegendKey val="0"/>
          <c:showVal val="1"/>
          <c:showCatName val="0"/>
          <c:showSerName val="0"/>
          <c:showPercent val="0"/>
          <c:showBubbleSize val="0"/>
        </c:dLbls>
        <c:gapWidth val="219"/>
        <c:overlap val="-27"/>
        <c:axId val="142810991"/>
        <c:axId val="780141964"/>
      </c:barChart>
      <c:catAx>
        <c:axId val="142810991"/>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141964"/>
        <c:crosses val="autoZero"/>
        <c:auto val="1"/>
        <c:lblAlgn val="ctr"/>
        <c:lblOffset val="100"/>
        <c:noMultiLvlLbl val="0"/>
      </c:catAx>
      <c:valAx>
        <c:axId val="780141964"/>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281099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NRIs and </a:t>
            </a:r>
            <a:r>
              <a:rPr lang="en-US" b="1" dirty="0" err="1"/>
              <a:t>NRIt</a:t>
            </a:r>
            <a:r>
              <a:rPr lang="en-US" b="1" dirty="0"/>
              <a:t> among 11 CN-US sites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9284324492921199E-2"/>
          <c:y val="9.2052951925374396E-2"/>
          <c:w val="0.94685654884184001"/>
          <c:h val="0.76555711668922"/>
        </c:manualLayout>
      </c:layout>
      <c:lineChart>
        <c:grouping val="standard"/>
        <c:varyColors val="0"/>
        <c:ser>
          <c:idx val="0"/>
          <c:order val="0"/>
          <c:tx>
            <c:strRef>
              <c:f>'[summ_05102019_update.xlsx]190515-report'!$K$48</c:f>
              <c:strCache>
                <c:ptCount val="1"/>
                <c:pt idx="0">
                  <c:v>NRIs</c:v>
                </c:pt>
              </c:strCache>
            </c:strRef>
          </c:tx>
          <c:spPr>
            <a:ln w="28575" cap="rnd">
              <a:solidFill>
                <a:schemeClr val="accent1"/>
              </a:solidFill>
              <a:round/>
            </a:ln>
            <a:effectLst/>
          </c:spPr>
          <c:marker>
            <c:symbol val="none"/>
          </c:marker>
          <c:dLbls>
            <c:dLbl>
              <c:idx val="5"/>
              <c:layout>
                <c:manualLayout>
                  <c:x val="-2.8978173936407498E-3"/>
                  <c:y val="5.5562500323818799E-2"/>
                </c:manualLayout>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2866-4A7D-8A76-A300468628F3}"/>
                </c:ext>
              </c:extLst>
            </c:dLbl>
            <c:dLbl>
              <c:idx val="6"/>
              <c:layout>
                <c:manualLayout>
                  <c:x val="8.6304561506257201E-3"/>
                  <c:y val="6.8130208730396893E-2"/>
                </c:manualLayout>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2866-4A7D-8A76-A300468628F3}"/>
                </c:ext>
              </c:extLst>
            </c:dLbl>
            <c:dLbl>
              <c:idx val="7"/>
              <c:layout>
                <c:manualLayout>
                  <c:x val="4.2837300601645898E-3"/>
                  <c:y val="5.0381076682510198E-2"/>
                </c:manualLayout>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2866-4A7D-8A76-A300468628F3}"/>
                </c:ext>
              </c:extLst>
            </c:dLbl>
            <c:dLbl>
              <c:idx val="8"/>
              <c:layout>
                <c:manualLayout>
                  <c:x val="5.7326387569849703E-3"/>
                  <c:y val="6.3059028145286397E-2"/>
                </c:manualLayout>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2866-4A7D-8A76-A300468628F3}"/>
                </c:ext>
              </c:extLst>
            </c:dLbl>
            <c:dLbl>
              <c:idx val="9"/>
              <c:layout>
                <c:manualLayout>
                  <c:x val="0"/>
                  <c:y val="5.5562500323818799E-2"/>
                </c:manualLayout>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2866-4A7D-8A76-A300468628F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'[summ_05102019_update.xlsx]190515-report'!$K$49:$K$59</c:f>
              <c:numCache>
                <c:formatCode>0.00_ </c:formatCode>
                <c:ptCount val="11"/>
                <c:pt idx="0">
                  <c:v>1.46429608585005</c:v>
                </c:pt>
                <c:pt idx="1">
                  <c:v>-0.25555761616059902</c:v>
                </c:pt>
                <c:pt idx="2">
                  <c:v>-0.71127610753025805</c:v>
                </c:pt>
                <c:pt idx="3">
                  <c:v>1.22847361870778</c:v>
                </c:pt>
                <c:pt idx="4">
                  <c:v>-0.74641797644007202</c:v>
                </c:pt>
                <c:pt idx="5">
                  <c:v>-2.9156335654069001</c:v>
                </c:pt>
                <c:pt idx="6">
                  <c:v>-1.2574361899666999</c:v>
                </c:pt>
                <c:pt idx="7">
                  <c:v>-1.09392100216571</c:v>
                </c:pt>
                <c:pt idx="8">
                  <c:v>1.5546015534888</c:v>
                </c:pt>
                <c:pt idx="9">
                  <c:v>0.70217441311908102</c:v>
                </c:pt>
                <c:pt idx="10">
                  <c:v>0.807919508973448</c:v>
                </c:pt>
              </c:numCache>
            </c:numRef>
          </c:val>
          <c:smooth val="0"/>
          <c:extLst>
            <c:ext xmlns:c16="http://schemas.microsoft.com/office/drawing/2014/chart" uri="{C3380CC4-5D6E-409C-BE32-E72D297353CC}">
              <c16:uniqueId val="{00000005-2866-4A7D-8A76-A300468628F3}"/>
            </c:ext>
          </c:extLst>
        </c:ser>
        <c:ser>
          <c:idx val="1"/>
          <c:order val="1"/>
          <c:tx>
            <c:strRef>
              <c:f>'[summ_05102019_update.xlsx]190515-report'!$L$48</c:f>
              <c:strCache>
                <c:ptCount val="1"/>
                <c:pt idx="0">
                  <c:v>NRIt</c:v>
                </c:pt>
              </c:strCache>
            </c:strRef>
          </c:tx>
          <c:spPr>
            <a:ln w="28575" cap="rnd">
              <a:solidFill>
                <a:schemeClr val="accent2"/>
              </a:solidFill>
              <a:round/>
            </a:ln>
            <a:effectLst/>
          </c:spPr>
          <c:marker>
            <c:symbol val="none"/>
          </c:marker>
          <c:dLbls>
            <c:dLbl>
              <c:idx val="5"/>
              <c:layout>
                <c:manualLayout>
                  <c:x val="-2.8978173936407498E-3"/>
                  <c:y val="-7.8272569900617706E-2"/>
                </c:manualLayout>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2866-4A7D-8A76-A300468628F3}"/>
                </c:ext>
              </c:extLst>
            </c:dLbl>
            <c:dLbl>
              <c:idx val="6"/>
              <c:layout>
                <c:manualLayout>
                  <c:x val="1.2977182241086901E-2"/>
                  <c:y val="1.5103298699133299E-2"/>
                </c:manualLayout>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2866-4A7D-8A76-A300468628F3}"/>
                </c:ext>
              </c:extLst>
            </c:dLbl>
            <c:dLbl>
              <c:idx val="7"/>
              <c:layout>
                <c:manualLayout>
                  <c:x val="-1.01423608777426E-2"/>
                  <c:y val="-7.3091146259309306E-2"/>
                </c:manualLayout>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2866-4A7D-8A76-A300468628F3}"/>
                </c:ext>
              </c:extLst>
            </c:dLbl>
            <c:dLbl>
              <c:idx val="8"/>
              <c:layout>
                <c:manualLayout>
                  <c:x val="1.4489086968203801E-3"/>
                  <c:y val="-4.5420139153597897E-2"/>
                </c:manualLayout>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2866-4A7D-8A76-A300468628F3}"/>
                </c:ext>
              </c:extLst>
            </c:dLbl>
            <c:dLbl>
              <c:idx val="9"/>
              <c:layout>
                <c:manualLayout>
                  <c:x val="1.00793648474461E-2"/>
                  <c:y val="-7.06657990229521E-2"/>
                </c:manualLayout>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2866-4A7D-8A76-A300468628F3}"/>
                </c:ext>
              </c:extLst>
            </c:dLbl>
            <c:dLbl>
              <c:idx val="10"/>
              <c:layout>
                <c:manualLayout>
                  <c:x val="0"/>
                  <c:y val="-6.3059028145286397E-2"/>
                </c:manualLayout>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2866-4A7D-8A76-A300468628F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'[summ_05102019_update.xlsx]190515-report'!$L$49:$L$59</c:f>
              <c:numCache>
                <c:formatCode>0.00_ </c:formatCode>
                <c:ptCount val="11"/>
                <c:pt idx="0">
                  <c:v>1.1019127713050401</c:v>
                </c:pt>
                <c:pt idx="1">
                  <c:v>-0.406885774237013</c:v>
                </c:pt>
                <c:pt idx="2">
                  <c:v>-0.80142316208759501</c:v>
                </c:pt>
                <c:pt idx="3">
                  <c:v>0.79919799813720205</c:v>
                </c:pt>
                <c:pt idx="4">
                  <c:v>-0.89047958462792698</c:v>
                </c:pt>
                <c:pt idx="5">
                  <c:v>-2.6426414501453999</c:v>
                </c:pt>
                <c:pt idx="6">
                  <c:v>-0.35292923130742199</c:v>
                </c:pt>
                <c:pt idx="7">
                  <c:v>-0.69202628040246805</c:v>
                </c:pt>
                <c:pt idx="8">
                  <c:v>2.04914924920626</c:v>
                </c:pt>
                <c:pt idx="9">
                  <c:v>1.1739766089913</c:v>
                </c:pt>
                <c:pt idx="10">
                  <c:v>1.41022500147995</c:v>
                </c:pt>
              </c:numCache>
            </c:numRef>
          </c:val>
          <c:smooth val="0"/>
          <c:extLst>
            <c:ext xmlns:c16="http://schemas.microsoft.com/office/drawing/2014/chart" uri="{C3380CC4-5D6E-409C-BE32-E72D297353CC}">
              <c16:uniqueId val="{0000000C-2866-4A7D-8A76-A300468628F3}"/>
            </c:ext>
          </c:extLst>
        </c:ser>
        <c:dLbls>
          <c:showLegendKey val="0"/>
          <c:showVal val="1"/>
          <c:showCatName val="0"/>
          <c:showSerName val="0"/>
          <c:showPercent val="0"/>
          <c:showBubbleSize val="0"/>
        </c:dLbls>
        <c:smooth val="0"/>
        <c:axId val="473070058"/>
        <c:axId val="876568795"/>
      </c:lineChart>
      <c:catAx>
        <c:axId val="473070058"/>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6568795"/>
        <c:crosses val="autoZero"/>
        <c:auto val="1"/>
        <c:lblAlgn val="ctr"/>
        <c:lblOffset val="100"/>
        <c:noMultiLvlLbl val="0"/>
      </c:catAx>
      <c:valAx>
        <c:axId val="876568795"/>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307005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SES-PDt, NRIt and NTIt among 11 CN-US sites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042100951122203E-2"/>
          <c:y val="8.9296875520423105E-2"/>
          <c:w val="0.94509895801336996"/>
          <c:h val="0.75790624858907496"/>
        </c:manualLayout>
      </c:layout>
      <c:barChart>
        <c:barDir val="col"/>
        <c:grouping val="clustered"/>
        <c:varyColors val="0"/>
        <c:ser>
          <c:idx val="0"/>
          <c:order val="0"/>
          <c:tx>
            <c:strRef>
              <c:f>'[summ_05102019_update.xlsx]190515-report'!$J$48</c:f>
              <c:strCache>
                <c:ptCount val="1"/>
                <c:pt idx="0">
                  <c:v>SES-PDt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'[summ_05102019_update.xlsx]190515-report'!$J$49:$J$59</c:f>
              <c:numCache>
                <c:formatCode>0.00_ </c:formatCode>
                <c:ptCount val="11"/>
                <c:pt idx="0">
                  <c:v>-8.9201515440315404</c:v>
                </c:pt>
                <c:pt idx="1">
                  <c:v>-7.5752005028839902</c:v>
                </c:pt>
                <c:pt idx="2">
                  <c:v>-1.5714157848933299</c:v>
                </c:pt>
                <c:pt idx="3">
                  <c:v>-0.626848680532059</c:v>
                </c:pt>
                <c:pt idx="4">
                  <c:v>0.56355455805142196</c:v>
                </c:pt>
                <c:pt idx="5">
                  <c:v>-3.4886041098826799</c:v>
                </c:pt>
                <c:pt idx="6">
                  <c:v>-6.3373921591770399</c:v>
                </c:pt>
                <c:pt idx="7">
                  <c:v>-3.6076427502727499</c:v>
                </c:pt>
                <c:pt idx="8">
                  <c:v>-5.3488184314292599</c:v>
                </c:pt>
                <c:pt idx="9">
                  <c:v>-2.8939813666766101</c:v>
                </c:pt>
                <c:pt idx="10">
                  <c:v>-5.2263758892299599</c:v>
                </c:pt>
              </c:numCache>
            </c:numRef>
          </c:val>
          <c:extLst>
            <c:ext xmlns:c16="http://schemas.microsoft.com/office/drawing/2014/chart" uri="{C3380CC4-5D6E-409C-BE32-E72D297353CC}">
              <c16:uniqueId val="{00000000-5189-4CE8-AB51-9467F9D3A0FA}"/>
            </c:ext>
          </c:extLst>
        </c:ser>
        <c:ser>
          <c:idx val="1"/>
          <c:order val="1"/>
          <c:tx>
            <c:strRef>
              <c:f>'[summ_05102019_update.xlsx]190515-report'!$L$48</c:f>
              <c:strCache>
                <c:ptCount val="1"/>
                <c:pt idx="0">
                  <c:v>NRIt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'[summ_05102019_update.xlsx]190515-report'!$L$49:$L$59</c:f>
              <c:numCache>
                <c:formatCode>0.00_ </c:formatCode>
                <c:ptCount val="11"/>
                <c:pt idx="0">
                  <c:v>1.1019127713050401</c:v>
                </c:pt>
                <c:pt idx="1">
                  <c:v>-0.406885774237013</c:v>
                </c:pt>
                <c:pt idx="2">
                  <c:v>-0.80142316208759501</c:v>
                </c:pt>
                <c:pt idx="3">
                  <c:v>0.79919799813720205</c:v>
                </c:pt>
                <c:pt idx="4">
                  <c:v>-0.89047958462792698</c:v>
                </c:pt>
                <c:pt idx="5">
                  <c:v>-2.6426414501453999</c:v>
                </c:pt>
                <c:pt idx="6">
                  <c:v>-0.35292923130742199</c:v>
                </c:pt>
                <c:pt idx="7">
                  <c:v>-0.69202628040246805</c:v>
                </c:pt>
                <c:pt idx="8">
                  <c:v>2.04914924920626</c:v>
                </c:pt>
                <c:pt idx="9">
                  <c:v>1.1739766089913</c:v>
                </c:pt>
                <c:pt idx="10">
                  <c:v>1.41022500147995</c:v>
                </c:pt>
              </c:numCache>
            </c:numRef>
          </c:val>
          <c:extLst>
            <c:ext xmlns:c16="http://schemas.microsoft.com/office/drawing/2014/chart" uri="{C3380CC4-5D6E-409C-BE32-E72D297353CC}">
              <c16:uniqueId val="{00000001-5189-4CE8-AB51-9467F9D3A0FA}"/>
            </c:ext>
          </c:extLst>
        </c:ser>
        <c:ser>
          <c:idx val="2"/>
          <c:order val="2"/>
          <c:tx>
            <c:strRef>
              <c:f>'[summ_05102019_update.xlsx]190515-report'!$N$48</c:f>
              <c:strCache>
                <c:ptCount val="1"/>
                <c:pt idx="0">
                  <c:v>NTIt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'[summ_05102019_update.xlsx]190515-report'!$N$49:$N$59</c:f>
              <c:numCache>
                <c:formatCode>0.00_ </c:formatCode>
                <c:ptCount val="11"/>
                <c:pt idx="0">
                  <c:v>5.5026673268395596</c:v>
                </c:pt>
                <c:pt idx="1">
                  <c:v>5.8089846219675803</c:v>
                </c:pt>
                <c:pt idx="2">
                  <c:v>2.43936660505251</c:v>
                </c:pt>
                <c:pt idx="3">
                  <c:v>1.8957456204323799</c:v>
                </c:pt>
                <c:pt idx="4">
                  <c:v>0.16701708939563201</c:v>
                </c:pt>
                <c:pt idx="5">
                  <c:v>2.79083000145335</c:v>
                </c:pt>
                <c:pt idx="6">
                  <c:v>4.8235013694872997</c:v>
                </c:pt>
                <c:pt idx="7">
                  <c:v>3.60481520845248</c:v>
                </c:pt>
                <c:pt idx="8">
                  <c:v>4.1808926818282801</c:v>
                </c:pt>
                <c:pt idx="9">
                  <c:v>1.9406473536634601</c:v>
                </c:pt>
                <c:pt idx="10">
                  <c:v>4.2838286043849996</c:v>
                </c:pt>
              </c:numCache>
            </c:numRef>
          </c:val>
          <c:extLst>
            <c:ext xmlns:c16="http://schemas.microsoft.com/office/drawing/2014/chart" uri="{C3380CC4-5D6E-409C-BE32-E72D297353CC}">
              <c16:uniqueId val="{00000002-5189-4CE8-AB51-9467F9D3A0FA}"/>
            </c:ext>
          </c:extLst>
        </c:ser>
        <c:dLbls>
          <c:showLegendKey val="0"/>
          <c:showVal val="1"/>
          <c:showCatName val="0"/>
          <c:showSerName val="0"/>
          <c:showPercent val="0"/>
          <c:showBubbleSize val="0"/>
        </c:dLbls>
        <c:gapWidth val="219"/>
        <c:overlap val="-27"/>
        <c:axId val="487704573"/>
        <c:axId val="126970639"/>
      </c:barChart>
      <c:catAx>
        <c:axId val="487704573"/>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970639"/>
        <c:crosses val="autoZero"/>
        <c:auto val="1"/>
        <c:lblAlgn val="ctr"/>
        <c:lblOffset val="100"/>
        <c:noMultiLvlLbl val="0"/>
      </c:catAx>
      <c:valAx>
        <c:axId val="126970639"/>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770457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NTIs and NTIt among 11 CN-US sites</a:t>
            </a:r>
          </a:p>
        </c:rich>
      </c:tx>
      <c:layout>
        <c:manualLayout>
          <c:xMode val="edge"/>
          <c:yMode val="edge"/>
          <c:x val="0.27865126676602098"/>
          <c:y val="1.5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'[summ_05102019_update.xlsx]190515-report'!$M$48</c:f>
              <c:strCache>
                <c:ptCount val="1"/>
                <c:pt idx="0">
                  <c:v>NTIs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'[summ_05102019_update.xlsx]190515-report'!$M$49:$M$59</c:f>
              <c:numCache>
                <c:formatCode>0.00_ </c:formatCode>
                <c:ptCount val="11"/>
                <c:pt idx="0">
                  <c:v>4.90858472655888</c:v>
                </c:pt>
                <c:pt idx="1">
                  <c:v>5.1171644915851902</c:v>
                </c:pt>
                <c:pt idx="2">
                  <c:v>1.2860826513641599</c:v>
                </c:pt>
                <c:pt idx="3">
                  <c:v>0.72176080805815201</c:v>
                </c:pt>
                <c:pt idx="4">
                  <c:v>-1.08942778412575</c:v>
                </c:pt>
                <c:pt idx="5">
                  <c:v>1.66468593506233</c:v>
                </c:pt>
                <c:pt idx="6">
                  <c:v>2.5255002629096701</c:v>
                </c:pt>
                <c:pt idx="7">
                  <c:v>2.45307120242152</c:v>
                </c:pt>
                <c:pt idx="8">
                  <c:v>2.3893558485221802</c:v>
                </c:pt>
                <c:pt idx="9">
                  <c:v>0.32031560190338698</c:v>
                </c:pt>
                <c:pt idx="10">
                  <c:v>1.9253087271260501</c:v>
                </c:pt>
              </c:numCache>
            </c:numRef>
          </c:val>
          <c:smooth val="0"/>
          <c:extLst>
            <c:ext xmlns:c16="http://schemas.microsoft.com/office/drawing/2014/chart" uri="{C3380CC4-5D6E-409C-BE32-E72D297353CC}">
              <c16:uniqueId val="{00000000-0A17-417C-85A3-3D830C83C4D3}"/>
            </c:ext>
          </c:extLst>
        </c:ser>
        <c:ser>
          <c:idx val="1"/>
          <c:order val="1"/>
          <c:tx>
            <c:strRef>
              <c:f>'[summ_05102019_update.xlsx]190515-report'!$N$48</c:f>
              <c:strCache>
                <c:ptCount val="1"/>
                <c:pt idx="0">
                  <c:v>NTIt</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'[summ_05102019_update.xlsx]190515-report'!$N$49:$N$59</c:f>
              <c:numCache>
                <c:formatCode>0.00_ </c:formatCode>
                <c:ptCount val="11"/>
                <c:pt idx="0">
                  <c:v>5.5026673268395596</c:v>
                </c:pt>
                <c:pt idx="1">
                  <c:v>5.8089846219675803</c:v>
                </c:pt>
                <c:pt idx="2">
                  <c:v>2.43936660505251</c:v>
                </c:pt>
                <c:pt idx="3">
                  <c:v>1.8957456204323799</c:v>
                </c:pt>
                <c:pt idx="4">
                  <c:v>0.16701708939563201</c:v>
                </c:pt>
                <c:pt idx="5">
                  <c:v>2.79083000145335</c:v>
                </c:pt>
                <c:pt idx="6">
                  <c:v>4.8235013694872997</c:v>
                </c:pt>
                <c:pt idx="7">
                  <c:v>3.60481520845248</c:v>
                </c:pt>
                <c:pt idx="8">
                  <c:v>4.1808926818282801</c:v>
                </c:pt>
                <c:pt idx="9">
                  <c:v>1.9406473536634601</c:v>
                </c:pt>
                <c:pt idx="10">
                  <c:v>4.2838286043849996</c:v>
                </c:pt>
              </c:numCache>
            </c:numRef>
          </c:val>
          <c:smooth val="0"/>
          <c:extLst>
            <c:ext xmlns:c16="http://schemas.microsoft.com/office/drawing/2014/chart" uri="{C3380CC4-5D6E-409C-BE32-E72D297353CC}">
              <c16:uniqueId val="{00000001-0A17-417C-85A3-3D830C83C4D3}"/>
            </c:ext>
          </c:extLst>
        </c:ser>
        <c:dLbls>
          <c:showLegendKey val="0"/>
          <c:showVal val="1"/>
          <c:showCatName val="0"/>
          <c:showSerName val="0"/>
          <c:showPercent val="0"/>
          <c:showBubbleSize val="0"/>
        </c:dLbls>
        <c:smooth val="0"/>
        <c:axId val="206555022"/>
        <c:axId val="148558554"/>
      </c:lineChart>
      <c:catAx>
        <c:axId val="206555022"/>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558554"/>
        <c:crosses val="autoZero"/>
        <c:auto val="1"/>
        <c:lblAlgn val="ctr"/>
        <c:lblOffset val="100"/>
        <c:noMultiLvlLbl val="0"/>
      </c:catAx>
      <c:valAx>
        <c:axId val="148558554"/>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55502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SES-PD, NRI and NTI</a:t>
            </a:r>
          </a:p>
          <a:p>
            <a:pPr>
              <a:defRPr sz="1800"/>
            </a:pPr>
            <a:r>
              <a:rPr lang="en-US" sz="1800" dirty="0"/>
              <a:t>US vs. CN</a:t>
            </a:r>
          </a:p>
        </c:rich>
      </c:tx>
      <c:layout>
        <c:manualLayout>
          <c:xMode val="edge"/>
          <c:yMode val="edge"/>
          <c:x val="0.27662200960548106"/>
          <c:y val="5.509540528801177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'[summ_05102019_update.xlsx]190515-report'!$A$2</c:f>
              <c:strCache>
                <c:ptCount val="1"/>
                <c:pt idx="0">
                  <c:v>CN</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'[summ_05102019_update.xlsx]190515-report'!$B$2:$D$2</c:f>
              <c:numCache>
                <c:formatCode>0.00_ </c:formatCode>
                <c:ptCount val="3"/>
                <c:pt idx="0">
                  <c:v>-2.7077256950000002</c:v>
                </c:pt>
                <c:pt idx="1">
                  <c:v>-0.57498784599999997</c:v>
                </c:pt>
                <c:pt idx="2">
                  <c:v>2.0748247370000001</c:v>
                </c:pt>
              </c:numCache>
            </c:numRef>
          </c:val>
          <c:extLst>
            <c:ext xmlns:c16="http://schemas.microsoft.com/office/drawing/2014/chart" uri="{C3380CC4-5D6E-409C-BE32-E72D297353CC}">
              <c16:uniqueId val="{00000000-D5D0-416C-8E52-A92F1F4CD172}"/>
            </c:ext>
          </c:extLst>
        </c:ser>
        <c:ser>
          <c:idx val="1"/>
          <c:order val="1"/>
          <c:tx>
            <c:strRef>
              <c:f>'[summ_05102019_update.xlsx]190515-report'!$A$3</c:f>
              <c:strCache>
                <c:ptCount val="1"/>
                <c:pt idx="0">
                  <c:v>US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'[summ_05102019_update.xlsx]190515-report'!$B$3:$D$3</c:f>
              <c:numCache>
                <c:formatCode>0.00_ </c:formatCode>
                <c:ptCount val="3"/>
                <c:pt idx="0">
                  <c:v>-6.401497505</c:v>
                </c:pt>
                <c:pt idx="1">
                  <c:v>1.280558238</c:v>
                </c:pt>
                <c:pt idx="2">
                  <c:v>4.9446708790000002</c:v>
                </c:pt>
              </c:numCache>
            </c:numRef>
          </c:val>
          <c:extLst>
            <c:ext xmlns:c16="http://schemas.microsoft.com/office/drawing/2014/chart" uri="{C3380CC4-5D6E-409C-BE32-E72D297353CC}">
              <c16:uniqueId val="{00000001-D5D0-416C-8E52-A92F1F4CD172}"/>
            </c:ext>
          </c:extLst>
        </c:ser>
        <c:dLbls>
          <c:showLegendKey val="0"/>
          <c:showVal val="1"/>
          <c:showCatName val="0"/>
          <c:showSerName val="0"/>
          <c:showPercent val="0"/>
          <c:showBubbleSize val="0"/>
        </c:dLbls>
        <c:gapWidth val="219"/>
        <c:overlap val="-27"/>
        <c:axId val="569068515"/>
        <c:axId val="535462812"/>
      </c:barChart>
      <c:catAx>
        <c:axId val="569068515"/>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5462812"/>
        <c:crosses val="autoZero"/>
        <c:auto val="1"/>
        <c:lblAlgn val="ctr"/>
        <c:lblOffset val="100"/>
        <c:noMultiLvlLbl val="0"/>
      </c:catAx>
      <c:valAx>
        <c:axId val="535462812"/>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9068515"/>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w="19050">
                <a:solidFill>
                  <a:schemeClr val="lt1"/>
                </a:solidFill>
              </a:ln>
              <a:effectLst/>
            </c:spPr>
            <c:extLst>
              <c:ext xmlns:c16="http://schemas.microsoft.com/office/drawing/2014/chart" uri="{C3380CC4-5D6E-409C-BE32-E72D297353CC}">
                <c16:uniqueId val="{00000001-89AD-48CC-B1F2-3D3424773564}"/>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89AD-48CC-B1F2-3D3424773564}"/>
              </c:ext>
            </c:extLst>
          </c:dPt>
          <c:dLbls>
            <c:dLbl>
              <c:idx val="0"/>
              <c:layout>
                <c:manualLayout>
                  <c:x val="-0.14181106652806999"/>
                  <c:y val="-6.8534734390620897E-2"/>
                </c:manualLayout>
              </c:layout>
              <c:spPr>
                <a:noFill/>
                <a:ln>
                  <a:noFill/>
                </a:ln>
                <a:effectLst/>
              </c:spPr>
              <c:txPr>
                <a:bodyPr rot="0" spcFirstLastPara="0" vertOverflow="ellipsis" vert="horz" wrap="square" lIns="38100" tIns="19050" rIns="38100" bIns="19050" anchor="ctr" anchorCtr="1"/>
                <a:lstStyle/>
                <a:p>
                  <a:pPr>
                    <a:defRPr lang="en-US" sz="1050" b="1" i="0" u="none" strike="noStrike" kern="1200" baseline="0">
                      <a:solidFill>
                        <a:schemeClr val="bg1"/>
                      </a:solidFill>
                      <a:latin typeface="+mj-lt"/>
                      <a:ea typeface="Apple LiSung" charset="-120"/>
                      <a:cs typeface="Apple LiSung" charset="-120"/>
                      <a:sym typeface="Apple LiSung" charset="-120"/>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89AD-48CC-B1F2-3D3424773564}"/>
                </c:ext>
              </c:extLst>
            </c:dLbl>
            <c:dLbl>
              <c:idx val="1"/>
              <c:layout>
                <c:manualLayout>
                  <c:x val="0.12557234175410101"/>
                  <c:y val="5.6641537082306702E-2"/>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89AD-48CC-B1F2-3D3424773564}"/>
                </c:ext>
              </c:extLst>
            </c:dLbl>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bg1"/>
                    </a:solidFill>
                    <a:latin typeface="Apple LiSung" charset="-120"/>
                    <a:ea typeface="Apple LiSung" charset="-120"/>
                    <a:cs typeface="Apple LiSung" charset="-120"/>
                    <a:sym typeface="Apple LiSung" charset="-12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'[summ_05102019_update.xlsx]190515-report'!$A$2:$A$3</c:f>
              <c:strCache>
                <c:ptCount val="2"/>
                <c:pt idx="0">
                  <c:v>CN</c:v>
                </c:pt>
                <c:pt idx="1">
                  <c:v>US</c:v>
                </c:pt>
              </c:strCache>
            </c:strRef>
          </c:cat>
          <c:val>
            <c:numRef>
              <c:f>'[summ_05102019_update.xlsx]190515-report'!$F$2:$F$3</c:f>
              <c:numCache>
                <c:formatCode>0_ </c:formatCode>
                <c:ptCount val="2"/>
                <c:pt idx="0">
                  <c:v>3667</c:v>
                </c:pt>
                <c:pt idx="1">
                  <c:v>2194</c:v>
                </c:pt>
              </c:numCache>
            </c:numRef>
          </c:val>
          <c:extLst>
            <c:ext xmlns:c16="http://schemas.microsoft.com/office/drawing/2014/chart" uri="{C3380CC4-5D6E-409C-BE32-E72D297353CC}">
              <c16:uniqueId val="{00000004-89AD-48CC-B1F2-3D3424773564}"/>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Entry>
      <c:legendEntry>
        <c:idx val="1"/>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Entry>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latin typeface="Apple LiSung" charset="-120"/>
          <a:ea typeface="Apple LiSung" charset="-120"/>
          <a:cs typeface="Apple LiSung" charset="-120"/>
          <a:sym typeface="Apple LiSung" charset="-12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293048880553"/>
          <c:y val="0.106300233341976"/>
          <c:w val="0.89619036455280698"/>
          <c:h val="0.43904589058853999"/>
        </c:manualLayout>
      </c:layout>
      <c:barChart>
        <c:barDir val="col"/>
        <c:grouping val="clustered"/>
        <c:varyColors val="0"/>
        <c:ser>
          <c:idx val="0"/>
          <c:order val="0"/>
          <c:tx>
            <c:strRef>
              <c:f>[summ_05102019_update_new.xlsx]CN_US_sites_geo!$E$1</c:f>
              <c:strCache>
                <c:ptCount val="1"/>
                <c:pt idx="0">
                  <c:v>Species</c:v>
                </c:pt>
              </c:strCache>
            </c:strRef>
          </c:tx>
          <c:spPr>
            <a:solidFill>
              <a:schemeClr val="accent6"/>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500" b="0" i="0" u="none" strike="noStrike" kern="1200" baseline="0">
                    <a:ln>
                      <a:noFill/>
                    </a:ln>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[summ_05102019_update_new.xlsx]CN_US_sites_geo!$A$2:$B$12</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[summ_05102019_update_new.xlsx]CN_US_sites_geo!$E$2:$E$12</c:f>
              <c:numCache>
                <c:formatCode>0_ </c:formatCode>
                <c:ptCount val="11"/>
                <c:pt idx="0">
                  <c:v>1140</c:v>
                </c:pt>
                <c:pt idx="1">
                  <c:v>773</c:v>
                </c:pt>
                <c:pt idx="2">
                  <c:v>1559</c:v>
                </c:pt>
                <c:pt idx="3">
                  <c:v>1188</c:v>
                </c:pt>
                <c:pt idx="4">
                  <c:v>1209</c:v>
                </c:pt>
                <c:pt idx="5">
                  <c:v>254</c:v>
                </c:pt>
                <c:pt idx="6">
                  <c:v>897</c:v>
                </c:pt>
                <c:pt idx="7">
                  <c:v>381</c:v>
                </c:pt>
                <c:pt idx="8">
                  <c:v>681</c:v>
                </c:pt>
                <c:pt idx="9">
                  <c:v>533</c:v>
                </c:pt>
                <c:pt idx="10">
                  <c:v>749</c:v>
                </c:pt>
              </c:numCache>
            </c:numRef>
          </c:val>
          <c:extLst>
            <c:ext xmlns:c16="http://schemas.microsoft.com/office/drawing/2014/chart" uri="{C3380CC4-5D6E-409C-BE32-E72D297353CC}">
              <c16:uniqueId val="{00000000-5320-458B-A9C4-BEF61F816999}"/>
            </c:ext>
          </c:extLst>
        </c:ser>
        <c:dLbls>
          <c:showLegendKey val="0"/>
          <c:showVal val="1"/>
          <c:showCatName val="0"/>
          <c:showSerName val="0"/>
          <c:showPercent val="0"/>
          <c:showBubbleSize val="0"/>
        </c:dLbls>
        <c:gapWidth val="219"/>
        <c:overlap val="-27"/>
        <c:axId val="978380691"/>
        <c:axId val="233760425"/>
      </c:barChart>
      <c:catAx>
        <c:axId val="978380691"/>
        <c:scaling>
          <c:orientation val="minMax"/>
        </c:scaling>
        <c:delete val="0"/>
        <c:axPos val="b"/>
        <c:numFmt formatCode="General" sourceLinked="0"/>
        <c:majorTickMark val="none"/>
        <c:minorTickMark val="none"/>
        <c:tickLblPos val="nextTo"/>
        <c:spPr>
          <a:noFill/>
          <a:ln w="9525" cap="flat" cmpd="sng" algn="ctr">
            <a:noFill/>
            <a:round/>
          </a:ln>
          <a:effectLst/>
        </c:spPr>
        <c:txPr>
          <a:bodyPr rot="-60000000" spcFirstLastPara="0" vertOverflow="ellipsis" vert="horz" wrap="square" anchor="ctr" anchorCtr="1"/>
          <a:lstStyle/>
          <a:p>
            <a:pPr>
              <a:defRPr lang="en-US" sz="500" b="0" i="0" u="none" strike="noStrike" kern="1200" baseline="0">
                <a:solidFill>
                  <a:schemeClr val="tx1">
                    <a:lumMod val="65000"/>
                    <a:lumOff val="35000"/>
                  </a:schemeClr>
                </a:solidFill>
                <a:latin typeface="+mn-lt"/>
                <a:ea typeface="+mn-ea"/>
                <a:cs typeface="+mn-cs"/>
              </a:defRPr>
            </a:pPr>
            <a:endParaRPr lang="en-US"/>
          </a:p>
        </c:txPr>
        <c:crossAx val="233760425"/>
        <c:crosses val="autoZero"/>
        <c:auto val="1"/>
        <c:lblAlgn val="ctr"/>
        <c:lblOffset val="100"/>
        <c:noMultiLvlLbl val="0"/>
      </c:catAx>
      <c:valAx>
        <c:axId val="233760425"/>
        <c:scaling>
          <c:orientation val="minMax"/>
        </c:scaling>
        <c:delete val="0"/>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spPr>
          <a:noFill/>
          <a:ln>
            <a:noFill/>
          </a:ln>
          <a:effectLst/>
        </c:spPr>
        <c:txPr>
          <a:bodyPr rot="-60000000" spcFirstLastPara="0" vertOverflow="ellipsis" vert="horz" wrap="square" anchor="ctr" anchorCtr="1"/>
          <a:lstStyle/>
          <a:p>
            <a:pPr>
              <a:defRPr lang="en-US" sz="400" b="0" i="0" u="none" strike="noStrike" kern="1200" baseline="0">
                <a:solidFill>
                  <a:schemeClr val="tx1">
                    <a:lumMod val="65000"/>
                    <a:lumOff val="35000"/>
                  </a:schemeClr>
                </a:solidFill>
                <a:latin typeface="+mn-lt"/>
                <a:ea typeface="+mn-ea"/>
                <a:cs typeface="+mn-cs"/>
              </a:defRPr>
            </a:pPr>
            <a:endParaRPr lang="en-US"/>
          </a:p>
        </c:txPr>
        <c:crossAx val="978380691"/>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0974128233970799"/>
          <c:y val="6.13496932515337E-2"/>
          <c:w val="0.88688413948256495"/>
          <c:h val="0.93416130480323201"/>
        </c:manualLayout>
      </c:layout>
      <c:barChart>
        <c:barDir val="col"/>
        <c:grouping val="clustered"/>
        <c:varyColors val="0"/>
        <c:ser>
          <c:idx val="0"/>
          <c:order val="0"/>
          <c:tx>
            <c:strRef>
              <c:f>[summ_05102019_update_new.xlsx]CN_US_sites_geo!$F$1</c:f>
              <c:strCache>
                <c:ptCount val="1"/>
                <c:pt idx="0">
                  <c:v>SES-PD</c:v>
                </c:pt>
              </c:strCache>
            </c:strRef>
          </c:tx>
          <c:spPr>
            <a:solidFill>
              <a:srgbClr val="FD6666"/>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[summ_05102019_update_new.xlsx]CN_US_sites_geo!$A$2:$B$12</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[summ_05102019_update_new.xlsx]CN_US_sites_geo!$F$2:$F$12</c:f>
              <c:numCache>
                <c:formatCode>0.00_ </c:formatCode>
                <c:ptCount val="11"/>
                <c:pt idx="0">
                  <c:v>-8.9201515440315404</c:v>
                </c:pt>
                <c:pt idx="1">
                  <c:v>-7.5752005028839902</c:v>
                </c:pt>
                <c:pt idx="2">
                  <c:v>-1.5714157848933299</c:v>
                </c:pt>
                <c:pt idx="3">
                  <c:v>-0.626848680532059</c:v>
                </c:pt>
                <c:pt idx="4">
                  <c:v>0.56355455805142196</c:v>
                </c:pt>
                <c:pt idx="5">
                  <c:v>-3.4886041098826799</c:v>
                </c:pt>
                <c:pt idx="6">
                  <c:v>-6.3373921591770399</c:v>
                </c:pt>
                <c:pt idx="7">
                  <c:v>-3.6076427502727499</c:v>
                </c:pt>
                <c:pt idx="8">
                  <c:v>-5.3488184314292599</c:v>
                </c:pt>
                <c:pt idx="9">
                  <c:v>-2.8939813666766101</c:v>
                </c:pt>
                <c:pt idx="10">
                  <c:v>-5.2263758892299599</c:v>
                </c:pt>
              </c:numCache>
            </c:numRef>
          </c:val>
          <c:extLst>
            <c:ext xmlns:c16="http://schemas.microsoft.com/office/drawing/2014/chart" uri="{C3380CC4-5D6E-409C-BE32-E72D297353CC}">
              <c16:uniqueId val="{00000000-16FE-43FD-8BFA-5D288C28EA67}"/>
            </c:ext>
          </c:extLst>
        </c:ser>
        <c:dLbls>
          <c:showLegendKey val="0"/>
          <c:showVal val="1"/>
          <c:showCatName val="0"/>
          <c:showSerName val="0"/>
          <c:showPercent val="0"/>
          <c:showBubbleSize val="0"/>
        </c:dLbls>
        <c:gapWidth val="219"/>
        <c:overlap val="-27"/>
        <c:axId val="978380691"/>
        <c:axId val="233760425"/>
      </c:barChart>
      <c:catAx>
        <c:axId val="978380691"/>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400" b="0" i="0" u="none" strike="noStrike" kern="1200" baseline="0">
                <a:solidFill>
                  <a:schemeClr val="tx1">
                    <a:lumMod val="65000"/>
                    <a:lumOff val="35000"/>
                  </a:schemeClr>
                </a:solidFill>
                <a:latin typeface="+mn-lt"/>
                <a:ea typeface="+mn-ea"/>
                <a:cs typeface="+mn-cs"/>
              </a:defRPr>
            </a:pPr>
            <a:endParaRPr lang="en-US"/>
          </a:p>
        </c:txPr>
        <c:crossAx val="233760425"/>
        <c:crosses val="autoZero"/>
        <c:auto val="1"/>
        <c:lblAlgn val="ctr"/>
        <c:lblOffset val="100"/>
        <c:noMultiLvlLbl val="0"/>
      </c:catAx>
      <c:valAx>
        <c:axId val="233760425"/>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0" vertOverflow="ellipsis" vert="horz" wrap="square" anchor="ctr" anchorCtr="1"/>
          <a:lstStyle/>
          <a:p>
            <a:pPr>
              <a:defRPr lang="en-US" sz="500" b="0" i="0" u="none" strike="noStrike" kern="1200" baseline="0">
                <a:solidFill>
                  <a:schemeClr val="tx1">
                    <a:lumMod val="65000"/>
                    <a:lumOff val="35000"/>
                  </a:schemeClr>
                </a:solidFill>
                <a:latin typeface="+mn-lt"/>
                <a:ea typeface="+mn-ea"/>
                <a:cs typeface="+mn-cs"/>
              </a:defRPr>
            </a:pPr>
            <a:endParaRPr lang="en-US"/>
          </a:p>
        </c:txPr>
        <c:crossAx val="978380691"/>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lang="en-US" sz="5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SES-PDs and SES-</a:t>
            </a:r>
            <a:r>
              <a:rPr lang="en-US" b="1" dirty="0" err="1"/>
              <a:t>PDt</a:t>
            </a:r>
            <a:r>
              <a:rPr lang="en-US" b="1" dirty="0"/>
              <a:t> among 11 CN-US sites</a:t>
            </a:r>
          </a:p>
        </c:rich>
      </c:tx>
      <c:layout>
        <c:manualLayout>
          <c:xMode val="edge"/>
          <c:yMode val="edge"/>
          <c:x val="0.220990581816633"/>
          <c:y val="1.3339409799964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'[summ_05102019_update.xlsx]190515-report'!$I$48</c:f>
              <c:strCache>
                <c:ptCount val="1"/>
                <c:pt idx="0">
                  <c:v>SES-PDs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'[summ_05102019_update.xlsx]190515-report'!$I$49:$I$59</c:f>
              <c:numCache>
                <c:formatCode>0.00_ </c:formatCode>
                <c:ptCount val="11"/>
                <c:pt idx="0">
                  <c:v>-8.8030069908194495</c:v>
                </c:pt>
                <c:pt idx="1">
                  <c:v>-7.1565287104005204</c:v>
                </c:pt>
                <c:pt idx="2">
                  <c:v>-0.13516834280267301</c:v>
                </c:pt>
                <c:pt idx="3">
                  <c:v>0.59050956868413196</c:v>
                </c:pt>
                <c:pt idx="4">
                  <c:v>1.8683488482538999</c:v>
                </c:pt>
                <c:pt idx="5">
                  <c:v>-1.42562481647225</c:v>
                </c:pt>
                <c:pt idx="6">
                  <c:v>-3.3848622038346101</c:v>
                </c:pt>
                <c:pt idx="7">
                  <c:v>-1.16107044041931</c:v>
                </c:pt>
                <c:pt idx="8">
                  <c:v>-2.29884007271809</c:v>
                </c:pt>
                <c:pt idx="9">
                  <c:v>-2.1018846691295799E-2</c:v>
                </c:pt>
                <c:pt idx="10">
                  <c:v>-2.36108493902967</c:v>
                </c:pt>
              </c:numCache>
            </c:numRef>
          </c:val>
          <c:smooth val="0"/>
          <c:extLst>
            <c:ext xmlns:c16="http://schemas.microsoft.com/office/drawing/2014/chart" uri="{C3380CC4-5D6E-409C-BE32-E72D297353CC}">
              <c16:uniqueId val="{00000000-8279-4F0B-89D1-C844BBC46CFB}"/>
            </c:ext>
          </c:extLst>
        </c:ser>
        <c:ser>
          <c:idx val="1"/>
          <c:order val="1"/>
          <c:tx>
            <c:strRef>
              <c:f>'[summ_05102019_update.xlsx]190515-report'!$J$48</c:f>
              <c:strCache>
                <c:ptCount val="1"/>
                <c:pt idx="0">
                  <c:v>SES-PDt</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'[summ_05102019_update.xlsx]190515-report'!$A$49:$B$59</c:f>
              <c:multiLvlStrCache>
                <c:ptCount val="11"/>
                <c:lvl>
                  <c:pt idx="0">
                    <c:v>Changbai</c:v>
                  </c:pt>
                  <c:pt idx="1">
                    <c:v>Dongling</c:v>
                  </c:pt>
                  <c:pt idx="2">
                    <c:v>Shennong</c:v>
                  </c:pt>
                  <c:pt idx="3">
                    <c:v>Tianmu</c:v>
                  </c:pt>
                  <c:pt idx="4">
                    <c:v>Gutian</c:v>
                  </c:pt>
                  <c:pt idx="5">
                    <c:v>White_Mountain</c:v>
                  </c:pt>
                  <c:pt idx="6">
                    <c:v>Havard</c:v>
                  </c:pt>
                  <c:pt idx="7">
                    <c:v>Mountain_Lake</c:v>
                  </c:pt>
                  <c:pt idx="8">
                    <c:v>Coweeta</c:v>
                  </c:pt>
                  <c:pt idx="9">
                    <c:v>Talladega</c:v>
                  </c:pt>
                  <c:pt idx="10">
                    <c:v>Ordway</c:v>
                  </c:pt>
                </c:lvl>
                <c:lvl>
                  <c:pt idx="0">
                    <c:v>CN</c:v>
                  </c:pt>
                  <c:pt idx="1">
                    <c:v>CN</c:v>
                  </c:pt>
                  <c:pt idx="2">
                    <c:v>CN</c:v>
                  </c:pt>
                  <c:pt idx="3">
                    <c:v>CN</c:v>
                  </c:pt>
                  <c:pt idx="4">
                    <c:v>CN</c:v>
                  </c:pt>
                  <c:pt idx="5">
                    <c:v>US</c:v>
                  </c:pt>
                  <c:pt idx="6">
                    <c:v>US</c:v>
                  </c:pt>
                  <c:pt idx="7">
                    <c:v>US</c:v>
                  </c:pt>
                  <c:pt idx="8">
                    <c:v>US</c:v>
                  </c:pt>
                  <c:pt idx="9">
                    <c:v>US</c:v>
                  </c:pt>
                  <c:pt idx="10">
                    <c:v>US</c:v>
                  </c:pt>
                </c:lvl>
              </c:multiLvlStrCache>
            </c:multiLvlStrRef>
          </c:cat>
          <c:val>
            <c:numRef>
              <c:f>'[summ_05102019_update.xlsx]190515-report'!$J$49:$J$59</c:f>
              <c:numCache>
                <c:formatCode>0.00_ </c:formatCode>
                <c:ptCount val="11"/>
                <c:pt idx="0">
                  <c:v>-8.9201515440315404</c:v>
                </c:pt>
                <c:pt idx="1">
                  <c:v>-7.5752005028839902</c:v>
                </c:pt>
                <c:pt idx="2">
                  <c:v>-1.5714157848933299</c:v>
                </c:pt>
                <c:pt idx="3">
                  <c:v>-0.626848680532059</c:v>
                </c:pt>
                <c:pt idx="4">
                  <c:v>0.56355455805142196</c:v>
                </c:pt>
                <c:pt idx="5">
                  <c:v>-3.4886041098826799</c:v>
                </c:pt>
                <c:pt idx="6">
                  <c:v>-6.3373921591770399</c:v>
                </c:pt>
                <c:pt idx="7">
                  <c:v>-3.6076427502727499</c:v>
                </c:pt>
                <c:pt idx="8">
                  <c:v>-5.3488184314292599</c:v>
                </c:pt>
                <c:pt idx="9">
                  <c:v>-2.8939813666766101</c:v>
                </c:pt>
                <c:pt idx="10">
                  <c:v>-5.2263758892299599</c:v>
                </c:pt>
              </c:numCache>
            </c:numRef>
          </c:val>
          <c:smooth val="0"/>
          <c:extLst>
            <c:ext xmlns:c16="http://schemas.microsoft.com/office/drawing/2014/chart" uri="{C3380CC4-5D6E-409C-BE32-E72D297353CC}">
              <c16:uniqueId val="{00000001-8279-4F0B-89D1-C844BBC46CFB}"/>
            </c:ext>
          </c:extLst>
        </c:ser>
        <c:dLbls>
          <c:showLegendKey val="0"/>
          <c:showVal val="1"/>
          <c:showCatName val="0"/>
          <c:showSerName val="0"/>
          <c:showPercent val="0"/>
          <c:showBubbleSize val="0"/>
        </c:dLbls>
        <c:smooth val="0"/>
        <c:axId val="473070058"/>
        <c:axId val="876568795"/>
      </c:lineChart>
      <c:catAx>
        <c:axId val="473070058"/>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6568795"/>
        <c:crosses val="autoZero"/>
        <c:auto val="1"/>
        <c:lblAlgn val="ctr"/>
        <c:lblOffset val="100"/>
        <c:noMultiLvlLbl val="0"/>
      </c:catAx>
      <c:valAx>
        <c:axId val="876568795"/>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307005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SES-PD, NRI and NTI</a:t>
            </a:r>
          </a:p>
          <a:p>
            <a:pPr>
              <a:defRPr sz="1800"/>
            </a:pPr>
            <a:r>
              <a:rPr lang="en-US" sz="1800" dirty="0"/>
              <a:t>US vs. CN</a:t>
            </a:r>
          </a:p>
        </c:rich>
      </c:tx>
      <c:layout>
        <c:manualLayout>
          <c:xMode val="edge"/>
          <c:yMode val="edge"/>
          <c:x val="0.27662200960548106"/>
          <c:y val="5.509540528801177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'[summ_05102019_update.xlsx]190515-report'!$A$2</c:f>
              <c:strCache>
                <c:ptCount val="1"/>
                <c:pt idx="0">
                  <c:v>CN</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'[summ_05102019_update.xlsx]190515-report'!$B$2:$D$2</c:f>
              <c:numCache>
                <c:formatCode>0.00_ </c:formatCode>
                <c:ptCount val="3"/>
                <c:pt idx="0">
                  <c:v>-2.7077256950000002</c:v>
                </c:pt>
                <c:pt idx="1">
                  <c:v>-0.57498784599999997</c:v>
                </c:pt>
                <c:pt idx="2">
                  <c:v>2.0748247370000001</c:v>
                </c:pt>
              </c:numCache>
            </c:numRef>
          </c:val>
          <c:extLst>
            <c:ext xmlns:c16="http://schemas.microsoft.com/office/drawing/2014/chart" uri="{C3380CC4-5D6E-409C-BE32-E72D297353CC}">
              <c16:uniqueId val="{00000000-F44F-4635-9CA4-DF88D9DBED61}"/>
            </c:ext>
          </c:extLst>
        </c:ser>
        <c:ser>
          <c:idx val="1"/>
          <c:order val="1"/>
          <c:tx>
            <c:strRef>
              <c:f>'[summ_05102019_update.xlsx]190515-report'!$A$3</c:f>
              <c:strCache>
                <c:ptCount val="1"/>
                <c:pt idx="0">
                  <c:v>US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'[summ_05102019_update.xlsx]190515-report'!$B$1:$D$1</c:f>
              <c:strCache>
                <c:ptCount val="3"/>
                <c:pt idx="0">
                  <c:v>SES-PD</c:v>
                </c:pt>
                <c:pt idx="1">
                  <c:v>NRI</c:v>
                </c:pt>
                <c:pt idx="2">
                  <c:v>NTI</c:v>
                </c:pt>
              </c:strCache>
            </c:strRef>
          </c:cat>
          <c:val>
            <c:numRef>
              <c:f>'[summ_05102019_update.xlsx]190515-report'!$B$3:$D$3</c:f>
              <c:numCache>
                <c:formatCode>0.00_ </c:formatCode>
                <c:ptCount val="3"/>
                <c:pt idx="0">
                  <c:v>-6.401497505</c:v>
                </c:pt>
                <c:pt idx="1">
                  <c:v>1.280558238</c:v>
                </c:pt>
                <c:pt idx="2">
                  <c:v>4.9446708790000002</c:v>
                </c:pt>
              </c:numCache>
            </c:numRef>
          </c:val>
          <c:extLst>
            <c:ext xmlns:c16="http://schemas.microsoft.com/office/drawing/2014/chart" uri="{C3380CC4-5D6E-409C-BE32-E72D297353CC}">
              <c16:uniqueId val="{00000001-F44F-4635-9CA4-DF88D9DBED61}"/>
            </c:ext>
          </c:extLst>
        </c:ser>
        <c:dLbls>
          <c:showLegendKey val="0"/>
          <c:showVal val="1"/>
          <c:showCatName val="0"/>
          <c:showSerName val="0"/>
          <c:showPercent val="0"/>
          <c:showBubbleSize val="0"/>
        </c:dLbls>
        <c:gapWidth val="219"/>
        <c:overlap val="-27"/>
        <c:axId val="569068515"/>
        <c:axId val="535462812"/>
      </c:barChart>
      <c:catAx>
        <c:axId val="569068515"/>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5462812"/>
        <c:crosses val="autoZero"/>
        <c:auto val="1"/>
        <c:lblAlgn val="ctr"/>
        <c:lblOffset val="100"/>
        <c:noMultiLvlLbl val="0"/>
      </c:catAx>
      <c:valAx>
        <c:axId val="535462812"/>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9068515"/>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w="19050">
                <a:solidFill>
                  <a:schemeClr val="lt1"/>
                </a:solidFill>
              </a:ln>
              <a:effectLst/>
            </c:spPr>
            <c:extLst>
              <c:ext xmlns:c16="http://schemas.microsoft.com/office/drawing/2014/chart" uri="{C3380CC4-5D6E-409C-BE32-E72D297353CC}">
                <c16:uniqueId val="{00000001-5D5B-4EE9-9A91-4D5BB629888C}"/>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5D5B-4EE9-9A91-4D5BB629888C}"/>
              </c:ext>
            </c:extLst>
          </c:dPt>
          <c:dLbls>
            <c:dLbl>
              <c:idx val="0"/>
              <c:layout>
                <c:manualLayout>
                  <c:x val="-0.14181106652806999"/>
                  <c:y val="-6.8534734390620897E-2"/>
                </c:manualLayout>
              </c:layout>
              <c:spPr>
                <a:noFill/>
                <a:ln>
                  <a:noFill/>
                </a:ln>
                <a:effectLst/>
              </c:spPr>
              <c:txPr>
                <a:bodyPr rot="0" spcFirstLastPara="0" vertOverflow="ellipsis" vert="horz" wrap="square" lIns="38100" tIns="19050" rIns="38100" bIns="19050" anchor="ctr" anchorCtr="1"/>
                <a:lstStyle/>
                <a:p>
                  <a:pPr>
                    <a:defRPr lang="en-US" sz="1050" b="1" i="0" u="none" strike="noStrike" kern="1200" baseline="0">
                      <a:solidFill>
                        <a:schemeClr val="bg1"/>
                      </a:solidFill>
                      <a:latin typeface="+mj-lt"/>
                      <a:ea typeface="Apple LiSung" charset="-120"/>
                      <a:cs typeface="Apple LiSung" charset="-120"/>
                      <a:sym typeface="Apple LiSung" charset="-120"/>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5D5B-4EE9-9A91-4D5BB629888C}"/>
                </c:ext>
              </c:extLst>
            </c:dLbl>
            <c:dLbl>
              <c:idx val="1"/>
              <c:layout>
                <c:manualLayout>
                  <c:x val="0.12557234175410101"/>
                  <c:y val="5.6641537082306702E-2"/>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D5B-4EE9-9A91-4D5BB629888C}"/>
                </c:ext>
              </c:extLst>
            </c:dLbl>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bg1"/>
                    </a:solidFill>
                    <a:latin typeface="Apple LiSung" charset="-120"/>
                    <a:ea typeface="Apple LiSung" charset="-120"/>
                    <a:cs typeface="Apple LiSung" charset="-120"/>
                    <a:sym typeface="Apple LiSung" charset="-12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'[summ_05102019_update.xlsx]190515-report'!$A$2:$A$3</c:f>
              <c:strCache>
                <c:ptCount val="2"/>
                <c:pt idx="0">
                  <c:v>CN</c:v>
                </c:pt>
                <c:pt idx="1">
                  <c:v>US</c:v>
                </c:pt>
              </c:strCache>
            </c:strRef>
          </c:cat>
          <c:val>
            <c:numRef>
              <c:f>'[summ_05102019_update.xlsx]190515-report'!$F$2:$F$3</c:f>
              <c:numCache>
                <c:formatCode>0_ </c:formatCode>
                <c:ptCount val="2"/>
                <c:pt idx="0">
                  <c:v>3667</c:v>
                </c:pt>
                <c:pt idx="1">
                  <c:v>2194</c:v>
                </c:pt>
              </c:numCache>
            </c:numRef>
          </c:val>
          <c:extLst>
            <c:ext xmlns:c16="http://schemas.microsoft.com/office/drawing/2014/chart" uri="{C3380CC4-5D6E-409C-BE32-E72D297353CC}">
              <c16:uniqueId val="{00000004-5D5B-4EE9-9A91-4D5BB629888C}"/>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Entry>
      <c:legendEntry>
        <c:idx val="1"/>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Entry>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latin typeface="Apple LiSung" charset="-120"/>
          <a:ea typeface="Apple LiSung" charset="-120"/>
          <a:cs typeface="Apple LiSung" charset="-120"/>
          <a:sym typeface="Apple LiSung" charset="-12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w="19050">
                <a:solidFill>
                  <a:schemeClr val="lt1"/>
                </a:solidFill>
              </a:ln>
              <a:effectLst/>
            </c:spPr>
            <c:extLst>
              <c:ext xmlns:c16="http://schemas.microsoft.com/office/drawing/2014/chart" uri="{C3380CC4-5D6E-409C-BE32-E72D297353CC}">
                <c16:uniqueId val="{00000001-EB41-4701-9EBE-A9F0675E174D}"/>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EB41-4701-9EBE-A9F0675E174D}"/>
              </c:ext>
            </c:extLst>
          </c:dPt>
          <c:dLbls>
            <c:dLbl>
              <c:idx val="0"/>
              <c:layout>
                <c:manualLayout>
                  <c:x val="-0.14656099667615599"/>
                  <c:y val="4.9855163004801299E-2"/>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EB41-4701-9EBE-A9F0675E174D}"/>
                </c:ext>
              </c:extLst>
            </c:dLbl>
            <c:dLbl>
              <c:idx val="1"/>
              <c:layout>
                <c:manualLayout>
                  <c:x val="0.16273355997148001"/>
                  <c:y val="-6.84571211655228E-2"/>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EB41-4701-9EBE-A9F0675E174D}"/>
                </c:ext>
              </c:extLst>
            </c:dLbl>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bg1"/>
                    </a:solidFill>
                    <a:latin typeface="+mj-lt"/>
                    <a:ea typeface="Apple LiSung" charset="-120"/>
                    <a:cs typeface="Apple LiSung" charset="-120"/>
                    <a:sym typeface="Apple LiSung" charset="-12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'[summ_05102019_update.xlsx]190515-report'!$A$4:$A$5</c:f>
              <c:strCache>
                <c:ptCount val="2"/>
                <c:pt idx="0">
                  <c:v>Wood</c:v>
                </c:pt>
                <c:pt idx="1">
                  <c:v>Herb</c:v>
                </c:pt>
              </c:strCache>
            </c:strRef>
          </c:cat>
          <c:val>
            <c:numRef>
              <c:f>'[summ_05102019_update.xlsx]190515-report'!$F$4:$F$5</c:f>
              <c:numCache>
                <c:formatCode>0_ </c:formatCode>
                <c:ptCount val="2"/>
                <c:pt idx="0">
                  <c:v>1845</c:v>
                </c:pt>
                <c:pt idx="1">
                  <c:v>3743</c:v>
                </c:pt>
              </c:numCache>
            </c:numRef>
          </c:val>
          <c:extLst>
            <c:ext xmlns:c16="http://schemas.microsoft.com/office/drawing/2014/chart" uri="{C3380CC4-5D6E-409C-BE32-E72D297353CC}">
              <c16:uniqueId val="{00000004-EB41-4701-9EBE-A9F0675E174D}"/>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Entry>
      <c:legendEntry>
        <c:idx val="1"/>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Entry>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pple LiSung" charset="-120"/>
              <a:ea typeface="Apple LiSung" charset="-120"/>
              <a:cs typeface="Apple LiSung" charset="-120"/>
              <a:sym typeface="Apple LiSung" charset="-120"/>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latin typeface="Apple LiSung" charset="-120"/>
          <a:ea typeface="Apple LiSung" charset="-120"/>
          <a:cs typeface="Apple LiSung" charset="-120"/>
          <a:sym typeface="Apple LiSung" charset="-12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t>6/6/2019</a:t>
            </a:fld>
            <a:endParaRPr lang="en-US"/>
          </a:p>
        </p:txBody>
      </p:sp>
      <p:sp>
        <p:nvSpPr>
          <p:cNvPr id="4" name="Slide Image Placeholder 3"/>
          <p:cNvSpPr>
            <a:spLocks noGrp="1" noRot="1" noChangeAspect="1"/>
          </p:cNvSpPr>
          <p:nvPr>
            <p:ph type="sldImg" idx="2"/>
          </p:nvPr>
        </p:nvSpPr>
        <p:spPr>
          <a:xfrm>
            <a:off x="1247775" y="1279525"/>
            <a:ext cx="4606925"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a:t>conception of anomaly and analysis</a:t>
            </a:r>
          </a:p>
          <a:p>
            <a:endParaRPr lang="en-US"/>
          </a:p>
          <a:p>
            <a:r>
              <a:rPr lang="en-US"/>
              <a:t>NRI </a:t>
            </a:r>
            <a:r>
              <a:rPr lang="zh-CN" altLang="en-US"/>
              <a:t>和 </a:t>
            </a:r>
            <a:r>
              <a:rPr lang="en-US" altLang="zh-CN"/>
              <a:t>NTI </a:t>
            </a:r>
            <a:r>
              <a:rPr lang="zh-CN" altLang="en-US"/>
              <a:t>极性不同时 应该倾向于哪一个结果</a:t>
            </a:r>
          </a:p>
          <a:p>
            <a:endParaRPr lang="zh-CN" altLang="en-US"/>
          </a:p>
          <a:p>
            <a:endParaRPr lang="zh-CN" altLang="en-US"/>
          </a:p>
          <a:p>
            <a:r>
              <a:rPr lang="en-US" altLang="zh-CN"/>
              <a:t>to do: more bio-climatic factors</a:t>
            </a:r>
          </a:p>
          <a:p>
            <a:endParaRPr lang="en-US" altLang="zh-CN"/>
          </a:p>
          <a:p>
            <a:r>
              <a:rPr lang="zh-CN" altLang="en-US"/>
              <a:t>群落年龄对于群落结构的影响 检索文献 </a:t>
            </a:r>
            <a:r>
              <a:rPr lang="en-US" altLang="zh-CN"/>
              <a:t>2013 PNAS</a:t>
            </a:r>
          </a:p>
          <a:p>
            <a:endParaRPr lang="en-US" altLang="zh-CN"/>
          </a:p>
          <a:p>
            <a:r>
              <a:rPr lang="zh-CN" altLang="en-US"/>
              <a:t>对于不同的组分产生的</a:t>
            </a:r>
            <a:r>
              <a:rPr lang="en-US" altLang="zh-CN"/>
              <a:t>PD</a:t>
            </a:r>
            <a:r>
              <a:rPr lang="zh-CN" altLang="en-US"/>
              <a:t>进行</a:t>
            </a:r>
            <a:r>
              <a:rPr lang="en-US" altLang="zh-CN"/>
              <a:t>PCA</a:t>
            </a:r>
          </a:p>
          <a:p>
            <a:endParaRPr lang="en-US" altLang="zh-CN"/>
          </a:p>
          <a:p>
            <a:r>
              <a:rPr lang="zh-CN" altLang="en-US"/>
              <a:t>对于</a:t>
            </a:r>
            <a:r>
              <a:rPr lang="en-US" altLang="zh-CN"/>
              <a:t>beta PD</a:t>
            </a:r>
            <a:r>
              <a:rPr lang="zh-CN" altLang="en-US"/>
              <a:t>，可以解决什么样的科学问题</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1696182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altLang="zh-CN" dirty="0" smtClean="0"/>
              <a:t>EA sites show greater species diversity than ENA. In term of species richness, sites in EA harbor over one and half times of species number as ENA sites do (3667 vs. 2194). Meanwhile, both observed and standard-effective-size (SES) PD are determined to be greater in EAS sites than ENA (observed PD: 66034.38 vs. 44617.83, SES-PD: -2.71 vs. -6.40). </a:t>
            </a:r>
            <a:endParaRPr lang="en-US" altLang="zh-CN" dirty="0"/>
          </a:p>
          <a:p>
            <a:r>
              <a:rPr lang="en-US" altLang="zh-CN" dirty="0"/>
              <a:t>number of gym is too small </a:t>
            </a:r>
          </a:p>
          <a:p>
            <a:r>
              <a:rPr lang="en-US" altLang="zh-CN" dirty="0"/>
              <a:t>NRI</a:t>
            </a:r>
            <a:r>
              <a:rPr lang="zh-CN" altLang="en-US" dirty="0"/>
              <a:t>与</a:t>
            </a:r>
            <a:r>
              <a:rPr lang="en-US" altLang="zh-CN" dirty="0"/>
              <a:t>wood</a:t>
            </a:r>
            <a:r>
              <a:rPr lang="zh-CN" altLang="en-US" dirty="0"/>
              <a:t>相悖</a:t>
            </a:r>
          </a:p>
        </p:txBody>
      </p:sp>
    </p:spTree>
    <p:extLst>
      <p:ext uri="{BB962C8B-B14F-4D97-AF65-F5344CB8AC3E}">
        <p14:creationId xmlns:p14="http://schemas.microsoft.com/office/powerpoint/2010/main" val="1239762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altLang="zh-CN" dirty="0" smtClean="0"/>
              <a:t>Which</a:t>
            </a:r>
            <a:r>
              <a:rPr lang="en-US" altLang="zh-CN" baseline="0" dirty="0" smtClean="0"/>
              <a:t> value should be decisive?</a:t>
            </a:r>
            <a:endParaRPr lang="zh-CN" altLang="en-US" dirty="0"/>
          </a:p>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altLang="zh-CN"/>
              <a:t>βPD</a:t>
            </a:r>
            <a:r>
              <a:rPr lang="zh-CN" altLang="en-US"/>
              <a:t>的解读，相信哪一个？</a:t>
            </a:r>
          </a:p>
        </p:txBody>
      </p:sp>
    </p:spTree>
    <p:extLst>
      <p:ext uri="{BB962C8B-B14F-4D97-AF65-F5344CB8AC3E}">
        <p14:creationId xmlns:p14="http://schemas.microsoft.com/office/powerpoint/2010/main" val="1868331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87623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dirty="0" smtClean="0"/>
              <a:t>CN has higher SR</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altLang="zh-CN" dirty="0" smtClean="0"/>
              <a:t>EA sites show greater species diversity than ENA. In term of species richness, sites in EA harbor over one and half times of species number as ENA sites do (3667 vs. 2194). Meanwhile, both observed and standard-effective-size (SES) PD are determined to be greater in EAS sites than ENA (observed PD: 66034.38 vs. 44617.83, SES-PD: -2.71 vs. -6.40). </a:t>
            </a:r>
            <a:endParaRPr lang="en-US" altLang="zh-CN" dirty="0"/>
          </a:p>
          <a:p>
            <a:r>
              <a:rPr lang="en-US" altLang="zh-CN" dirty="0"/>
              <a:t>number of gym is too small </a:t>
            </a:r>
          </a:p>
          <a:p>
            <a:r>
              <a:rPr lang="en-US" altLang="zh-CN" dirty="0"/>
              <a:t>NRI</a:t>
            </a:r>
            <a:r>
              <a:rPr lang="zh-CN" altLang="en-US" dirty="0"/>
              <a:t>与</a:t>
            </a:r>
            <a:r>
              <a:rPr lang="en-US" altLang="zh-CN" dirty="0"/>
              <a:t>wood</a:t>
            </a:r>
            <a:r>
              <a:rPr lang="zh-CN" altLang="en-US" dirty="0"/>
              <a:t>相悖</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1352304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zh-CN" altLang="en-US" dirty="0"/>
              <a:t>有没有必要比较</a:t>
            </a:r>
            <a:r>
              <a:rPr lang="en-US" altLang="zh-CN" dirty="0"/>
              <a:t>s</a:t>
            </a:r>
            <a:r>
              <a:rPr lang="zh-CN" altLang="en-US" dirty="0"/>
              <a:t>和</a:t>
            </a:r>
            <a:r>
              <a:rPr lang="en-US" altLang="zh-CN" dirty="0"/>
              <a:t>t</a:t>
            </a:r>
            <a:r>
              <a:rPr lang="zh-CN" altLang="en-US" dirty="0"/>
              <a:t>的区别。</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zh-CN" altLang="en-US"/>
              <a:t>放到最后</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7775" y="1279525"/>
            <a:ext cx="4606925" cy="3454400"/>
          </a:xfrm>
        </p:spPr>
      </p:sp>
      <p:sp>
        <p:nvSpPr>
          <p:cNvPr id="3" name="Text Placeholder 2"/>
          <p:cNvSpPr>
            <a:spLocks noGrp="1"/>
          </p:cNvSpPr>
          <p:nvPr>
            <p:ph type="body" idx="3"/>
          </p:nvPr>
        </p:nvSpPr>
        <p:spPr/>
        <p:txBody>
          <a:bodyPr/>
          <a:lstStyle/>
          <a:p>
            <a:r>
              <a:rPr lang="en-US" sz="1200" b="1" dirty="0" smtClean="0">
                <a:latin typeface="Calibri" panose="020F0502020204030204" pitchFamily="34" charset="0"/>
                <a:cs typeface="Calibri" panose="020F0502020204030204" pitchFamily="34" charset="0"/>
              </a:rPr>
              <a:t>woody vs. herbaceous </a:t>
            </a:r>
            <a:r>
              <a:rPr lang="en-US" sz="1200" b="1" baseline="0" dirty="0" smtClean="0">
                <a:latin typeface="Calibri" panose="020F0502020204030204" pitchFamily="34" charset="0"/>
                <a:cs typeface="Calibri" panose="020F0502020204030204" pitchFamily="34" charset="0"/>
              </a:rPr>
              <a:t> </a:t>
            </a:r>
            <a:r>
              <a:rPr lang="el-GR" sz="1200" b="1" dirty="0" smtClean="0">
                <a:latin typeface="Calibri" panose="020F0502020204030204" pitchFamily="34" charset="0"/>
                <a:cs typeface="Calibri" panose="020F0502020204030204" pitchFamily="34" charset="0"/>
              </a:rPr>
              <a:t>α &amp; β</a:t>
            </a:r>
            <a:r>
              <a:rPr lang="en-US" sz="1200" b="1" dirty="0" smtClean="0">
                <a:latin typeface="Calibri" panose="020F0502020204030204" pitchFamily="34" charset="0"/>
                <a:cs typeface="Calibri" panose="020F0502020204030204" pitchFamily="34" charset="0"/>
              </a:rPr>
              <a:t> </a:t>
            </a:r>
            <a:r>
              <a:rPr lang="en-US" sz="1200" b="1" dirty="0" err="1" smtClean="0">
                <a:latin typeface="Calibri" panose="020F0502020204030204" pitchFamily="34" charset="0"/>
                <a:cs typeface="Calibri" panose="020F0502020204030204" pitchFamily="34" charset="0"/>
              </a:rPr>
              <a:t>pd</a:t>
            </a:r>
            <a:endParaRPr lang="en-US" dirty="0"/>
          </a:p>
        </p:txBody>
      </p:sp>
    </p:spTree>
    <p:extLst>
      <p:ext uri="{BB962C8B-B14F-4D97-AF65-F5344CB8AC3E}">
        <p14:creationId xmlns:p14="http://schemas.microsoft.com/office/powerpoint/2010/main" val="21051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56174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667449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73212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1905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60512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DE934FF-F4E1-47C5-9CA5-30A81DDE2BE4}"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64944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E934FF-F4E1-47C5-9CA5-30A81DDE2BE4}" type="datetimeFigureOut">
              <a:rPr lang="en-US" smtClean="0"/>
              <a:t>6/6/2019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552960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E934FF-F4E1-47C5-9CA5-30A81DDE2BE4}" type="datetimeFigureOut">
              <a:rPr lang="en-US" smtClean="0"/>
              <a:t>6/6/2019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6365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6/6/2019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3995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6835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637500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6/6/2019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extLst>
      <p:ext uri="{BB962C8B-B14F-4D97-AF65-F5344CB8AC3E}">
        <p14:creationId xmlns:p14="http://schemas.microsoft.com/office/powerpoint/2010/main" val="267699698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1.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1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05435" y="672354"/>
            <a:ext cx="6804212" cy="549381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b="1" dirty="0" smtClean="0"/>
              <a:t>Rosids paper</a:t>
            </a:r>
          </a:p>
          <a:p>
            <a:pPr marL="742950" lvl="1" indent="-285750">
              <a:lnSpc>
                <a:spcPct val="150000"/>
              </a:lnSpc>
              <a:buFont typeface="Wingdings" panose="05000000000000000000" pitchFamily="2" charset="2"/>
              <a:buChar char="Ø"/>
            </a:pPr>
            <a:r>
              <a:rPr lang="en-US" dirty="0" smtClean="0"/>
              <a:t>1</a:t>
            </a:r>
            <a:r>
              <a:rPr lang="en-US" dirty="0"/>
              <a:t>. </a:t>
            </a:r>
            <a:r>
              <a:rPr lang="en-US" dirty="0" smtClean="0"/>
              <a:t>4- and 5-locus sampling </a:t>
            </a:r>
            <a:r>
              <a:rPr lang="en-US" dirty="0"/>
              <a:t>coverage, phylogeny comparison, and </a:t>
            </a:r>
            <a:r>
              <a:rPr lang="en-US" dirty="0" smtClean="0"/>
              <a:t>dating [JSE]</a:t>
            </a:r>
          </a:p>
          <a:p>
            <a:pPr marL="742950" lvl="1" indent="-285750">
              <a:lnSpc>
                <a:spcPct val="150000"/>
              </a:lnSpc>
              <a:buFont typeface="Wingdings" panose="05000000000000000000" pitchFamily="2" charset="2"/>
              <a:buChar char="Ø"/>
            </a:pPr>
            <a:r>
              <a:rPr lang="en-US" dirty="0" smtClean="0"/>
              <a:t>2. Sampling scheme impact diversification estimation</a:t>
            </a:r>
          </a:p>
          <a:p>
            <a:pPr marL="742950" lvl="1" indent="-285750">
              <a:lnSpc>
                <a:spcPct val="150000"/>
              </a:lnSpc>
              <a:buFont typeface="Wingdings" panose="05000000000000000000" pitchFamily="2" charset="2"/>
              <a:buChar char="Ø"/>
            </a:pPr>
            <a:r>
              <a:rPr lang="en-US" dirty="0" smtClean="0"/>
              <a:t>3. Rosid diversification responding to Climate change</a:t>
            </a:r>
          </a:p>
          <a:p>
            <a:pPr marL="285750" indent="-285750">
              <a:lnSpc>
                <a:spcPct val="150000"/>
              </a:lnSpc>
              <a:buFont typeface="Wingdings" panose="05000000000000000000" pitchFamily="2" charset="2"/>
              <a:buChar char="v"/>
            </a:pPr>
            <a:r>
              <a:rPr lang="en-US" b="1" dirty="0" smtClean="0"/>
              <a:t>Dimension PD for ENA and EA forest </a:t>
            </a:r>
          </a:p>
          <a:p>
            <a:pPr marL="742950" lvl="1" indent="-285750">
              <a:lnSpc>
                <a:spcPct val="150000"/>
              </a:lnSpc>
              <a:buFont typeface="Wingdings" panose="05000000000000000000" pitchFamily="2" charset="2"/>
              <a:buChar char="Ø"/>
            </a:pPr>
            <a:r>
              <a:rPr lang="en-US" dirty="0"/>
              <a:t>New species list</a:t>
            </a:r>
          </a:p>
          <a:p>
            <a:pPr marL="742950" lvl="1" indent="-285750">
              <a:lnSpc>
                <a:spcPct val="150000"/>
              </a:lnSpc>
              <a:buFont typeface="Wingdings" panose="05000000000000000000" pitchFamily="2" charset="2"/>
              <a:buChar char="Ø"/>
            </a:pPr>
            <a:r>
              <a:rPr lang="en-US" dirty="0" smtClean="0"/>
              <a:t>Recalculate PD [alpha and Beta]</a:t>
            </a:r>
          </a:p>
          <a:p>
            <a:pPr marL="742950" lvl="1" indent="-285750">
              <a:lnSpc>
                <a:spcPct val="150000"/>
              </a:lnSpc>
              <a:buFont typeface="Wingdings" panose="05000000000000000000" pitchFamily="2" charset="2"/>
              <a:buChar char="Ø"/>
            </a:pPr>
            <a:r>
              <a:rPr lang="en-US" dirty="0" smtClean="0"/>
              <a:t>PD report and summary</a:t>
            </a:r>
          </a:p>
          <a:p>
            <a:pPr marL="742950" lvl="1" indent="-285750">
              <a:lnSpc>
                <a:spcPct val="150000"/>
              </a:lnSpc>
              <a:buFont typeface="Wingdings" panose="05000000000000000000" pitchFamily="2" charset="2"/>
              <a:buChar char="Ø"/>
            </a:pPr>
            <a:r>
              <a:rPr lang="en-US" dirty="0" smtClean="0"/>
              <a:t>Community process implication</a:t>
            </a:r>
          </a:p>
          <a:p>
            <a:pPr lvl="1">
              <a:lnSpc>
                <a:spcPct val="150000"/>
              </a:lnSpc>
            </a:pPr>
            <a:r>
              <a:rPr lang="en-US" b="1" dirty="0" smtClean="0"/>
              <a:t>Manuscript</a:t>
            </a:r>
            <a:r>
              <a:rPr lang="en-US" b="1" i="1" dirty="0"/>
              <a:t>: </a:t>
            </a:r>
            <a:r>
              <a:rPr lang="en-US" i="1" dirty="0" smtClean="0"/>
              <a:t>Evolutionary </a:t>
            </a:r>
            <a:r>
              <a:rPr lang="en-US" i="1" dirty="0"/>
              <a:t>cause of phylogenetic diversity between East Asian and East North American </a:t>
            </a:r>
            <a:r>
              <a:rPr lang="en-US" i="1" dirty="0" smtClean="0"/>
              <a:t>disjunct </a:t>
            </a:r>
            <a:r>
              <a:rPr lang="en-US" i="1" dirty="0"/>
              <a:t>forest </a:t>
            </a:r>
            <a:r>
              <a:rPr lang="en-US" i="1" dirty="0" smtClean="0"/>
              <a:t>communities</a:t>
            </a:r>
          </a:p>
          <a:p>
            <a:pPr marL="285750" indent="-285750">
              <a:lnSpc>
                <a:spcPct val="150000"/>
              </a:lnSpc>
              <a:buFont typeface="Wingdings" panose="05000000000000000000" pitchFamily="2" charset="2"/>
              <a:buChar char="v"/>
            </a:pPr>
            <a:r>
              <a:rPr lang="en-US" b="1" i="1" dirty="0" smtClean="0"/>
              <a:t>Other: </a:t>
            </a:r>
            <a:r>
              <a:rPr lang="en-US" i="1" dirty="0" smtClean="0"/>
              <a:t>Mint tree; Br</a:t>
            </a:r>
            <a:r>
              <a:rPr lang="en-US" altLang="zh-CN" i="1" dirty="0" smtClean="0"/>
              <a:t>a</a:t>
            </a:r>
            <a:r>
              <a:rPr lang="en-US" i="1" dirty="0" smtClean="0"/>
              <a:t>zil seed plant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29929" y="2434800"/>
            <a:ext cx="8128296" cy="1697068"/>
          </a:xfrm>
          <a:prstGeom prst="rect">
            <a:avLst/>
          </a:prstGeom>
          <a:noFill/>
        </p:spPr>
        <p:txBody>
          <a:bodyPr wrap="square" rtlCol="0">
            <a:spAutoFit/>
          </a:bodyPr>
          <a:lstStyle/>
          <a:p>
            <a:pPr>
              <a:lnSpc>
                <a:spcPct val="150000"/>
              </a:lnSpc>
            </a:pPr>
            <a:r>
              <a:rPr lang="en-US" sz="2400" b="1" dirty="0" smtClean="0">
                <a:latin typeface="Calibri" panose="020F0502020204030204" pitchFamily="34" charset="0"/>
                <a:cs typeface="Calibri" panose="020F0502020204030204" pitchFamily="34" charset="0"/>
              </a:rPr>
              <a:t>Q2: </a:t>
            </a:r>
            <a:r>
              <a:rPr lang="en-US" sz="2400" b="1" dirty="0">
                <a:latin typeface="Calibri" panose="020F0502020204030204" pitchFamily="34" charset="0"/>
                <a:cs typeface="Calibri" panose="020F0502020204030204" pitchFamily="34" charset="0"/>
              </a:rPr>
              <a:t>Among 11 EAS-ENA sites, where is PD hotspot among US-CN 11 sites? Following any patterns (Latitude, lifeform, disjunct)?</a:t>
            </a:r>
          </a:p>
        </p:txBody>
      </p:sp>
    </p:spTree>
    <p:extLst>
      <p:ext uri="{BB962C8B-B14F-4D97-AF65-F5344CB8AC3E}">
        <p14:creationId xmlns:p14="http://schemas.microsoft.com/office/powerpoint/2010/main" val="140455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01304" y="167850"/>
            <a:ext cx="8669332" cy="1003031"/>
          </a:xfrm>
          <a:prstGeom prst="rect">
            <a:avLst/>
          </a:prstGeom>
          <a:noFill/>
        </p:spPr>
        <p:txBody>
          <a:bodyPr wrap="square" rtlCol="0">
            <a:spAutoFit/>
          </a:bodyPr>
          <a:lstStyle/>
          <a:p>
            <a:pPr>
              <a:lnSpc>
                <a:spcPct val="150000"/>
              </a:lnSpc>
            </a:pPr>
            <a:r>
              <a:rPr lang="en-US" sz="4400" dirty="0">
                <a:ea typeface="Apple LiSung" charset="-120"/>
              </a:rPr>
              <a:t>α </a:t>
            </a:r>
            <a:r>
              <a:rPr lang="en-US" sz="4400" dirty="0" smtClean="0">
                <a:cs typeface="Calibri" panose="020F0502020204030204" pitchFamily="34" charset="0"/>
              </a:rPr>
              <a:t>PD --- US-CN 11 sites</a:t>
            </a:r>
            <a:endParaRPr lang="en-US" sz="4400" dirty="0">
              <a:cs typeface="Calibri" panose="020F0502020204030204" pitchFamily="34" charset="0"/>
            </a:endParaRPr>
          </a:p>
        </p:txBody>
      </p:sp>
      <p:grpSp>
        <p:nvGrpSpPr>
          <p:cNvPr id="13" name="Group 12"/>
          <p:cNvGrpSpPr/>
          <p:nvPr/>
        </p:nvGrpSpPr>
        <p:grpSpPr>
          <a:xfrm>
            <a:off x="59055" y="1249205"/>
            <a:ext cx="8949757" cy="4479929"/>
            <a:chOff x="59055" y="1249205"/>
            <a:chExt cx="8949757" cy="4479929"/>
          </a:xfrm>
        </p:grpSpPr>
        <p:grpSp>
          <p:nvGrpSpPr>
            <p:cNvPr id="9" name="Group 8"/>
            <p:cNvGrpSpPr/>
            <p:nvPr/>
          </p:nvGrpSpPr>
          <p:grpSpPr>
            <a:xfrm>
              <a:off x="59055" y="1249205"/>
              <a:ext cx="8949757" cy="4261756"/>
              <a:chOff x="425" y="2670"/>
              <a:chExt cx="11965" cy="5697"/>
            </a:xfrm>
          </p:grpSpPr>
          <p:pic>
            <p:nvPicPr>
              <p:cNvPr id="5" name="Picture 4" descr="combine"/>
              <p:cNvPicPr>
                <a:picLocks noChangeAspect="1"/>
              </p:cNvPicPr>
              <p:nvPr/>
            </p:nvPicPr>
            <p:blipFill rotWithShape="1">
              <a:blip r:embed="rId3"/>
              <a:srcRect r="68699"/>
              <a:stretch/>
            </p:blipFill>
            <p:spPr>
              <a:xfrm>
                <a:off x="6302" y="2670"/>
                <a:ext cx="6088" cy="5697"/>
              </a:xfrm>
              <a:prstGeom prst="rect">
                <a:avLst/>
              </a:prstGeom>
            </p:spPr>
          </p:pic>
          <p:pic>
            <p:nvPicPr>
              <p:cNvPr id="8" name="Picture 7" descr="combine"/>
              <p:cNvPicPr>
                <a:picLocks noChangeAspect="1"/>
              </p:cNvPicPr>
              <p:nvPr/>
            </p:nvPicPr>
            <p:blipFill>
              <a:blip r:embed="rId3"/>
              <a:srcRect l="64763"/>
              <a:stretch>
                <a:fillRect/>
              </a:stretch>
            </p:blipFill>
            <p:spPr>
              <a:xfrm>
                <a:off x="425" y="2670"/>
                <a:ext cx="6854" cy="5697"/>
              </a:xfrm>
              <a:prstGeom prst="rect">
                <a:avLst/>
              </a:prstGeom>
            </p:spPr>
          </p:pic>
        </p:grpSp>
        <p:grpSp>
          <p:nvGrpSpPr>
            <p:cNvPr id="11" name="Group 10"/>
            <p:cNvGrpSpPr/>
            <p:nvPr/>
          </p:nvGrpSpPr>
          <p:grpSpPr>
            <a:xfrm>
              <a:off x="3302157" y="4016074"/>
              <a:ext cx="3044453" cy="1713060"/>
              <a:chOff x="3283107" y="4187524"/>
              <a:chExt cx="3044453" cy="1713060"/>
            </a:xfrm>
          </p:grpSpPr>
          <p:sp>
            <p:nvSpPr>
              <p:cNvPr id="7" name="Text Box 6"/>
              <p:cNvSpPr txBox="1"/>
              <p:nvPr/>
            </p:nvSpPr>
            <p:spPr>
              <a:xfrm>
                <a:off x="4549993" y="4187524"/>
                <a:ext cx="439544" cy="369332"/>
              </a:xfrm>
              <a:prstGeom prst="rect">
                <a:avLst/>
              </a:prstGeom>
              <a:noFill/>
            </p:spPr>
            <p:txBody>
              <a:bodyPr wrap="none" rtlCol="0">
                <a:spAutoFit/>
              </a:bodyPr>
              <a:lstStyle/>
              <a:p>
                <a:r>
                  <a:rPr lang="en-US" b="1" dirty="0" smtClean="0">
                    <a:latin typeface="Apple LiSung" charset="-120"/>
                    <a:ea typeface="Apple LiSung" charset="-120"/>
                  </a:rPr>
                  <a:t>SR</a:t>
                </a:r>
                <a:endParaRPr lang="en-US" b="1" dirty="0">
                  <a:latin typeface="Apple LiSung" charset="-120"/>
                  <a:ea typeface="Apple LiSung" charset="-120"/>
                </a:endParaRPr>
              </a:p>
            </p:txBody>
          </p:sp>
          <p:graphicFrame>
            <p:nvGraphicFramePr>
              <p:cNvPr id="3" name="Chart 2"/>
              <p:cNvGraphicFramePr/>
              <p:nvPr>
                <p:extLst>
                  <p:ext uri="{D42A27DB-BD31-4B8C-83A1-F6EECF244321}">
                    <p14:modId xmlns:p14="http://schemas.microsoft.com/office/powerpoint/2010/main" val="700706744"/>
                  </p:ext>
                </p:extLst>
              </p:nvPr>
            </p:nvGraphicFramePr>
            <p:xfrm>
              <a:off x="3283107" y="4528984"/>
              <a:ext cx="3044453" cy="13716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 name="Group 1"/>
            <p:cNvGrpSpPr/>
            <p:nvPr/>
          </p:nvGrpSpPr>
          <p:grpSpPr>
            <a:xfrm>
              <a:off x="3337297" y="1710201"/>
              <a:ext cx="2914650" cy="1783603"/>
              <a:chOff x="3318247" y="1881651"/>
              <a:chExt cx="2914650" cy="1783603"/>
            </a:xfrm>
          </p:grpSpPr>
          <p:sp>
            <p:nvSpPr>
              <p:cNvPr id="6" name="Text Box 5"/>
              <p:cNvSpPr txBox="1"/>
              <p:nvPr/>
            </p:nvSpPr>
            <p:spPr>
              <a:xfrm>
                <a:off x="4304734" y="1881651"/>
                <a:ext cx="930063" cy="369332"/>
              </a:xfrm>
              <a:prstGeom prst="rect">
                <a:avLst/>
              </a:prstGeom>
              <a:noFill/>
            </p:spPr>
            <p:txBody>
              <a:bodyPr wrap="none" rtlCol="0">
                <a:spAutoFit/>
              </a:bodyPr>
              <a:lstStyle/>
              <a:p>
                <a:r>
                  <a:rPr lang="en-US" b="1" dirty="0">
                    <a:latin typeface="Apple LiSung" charset="-120"/>
                    <a:ea typeface="Apple LiSung" charset="-120"/>
                  </a:rPr>
                  <a:t>SES-PD</a:t>
                </a:r>
              </a:p>
            </p:txBody>
          </p:sp>
          <p:graphicFrame>
            <p:nvGraphicFramePr>
              <p:cNvPr id="10" name="Chart 9"/>
              <p:cNvGraphicFramePr/>
              <p:nvPr>
                <p:extLst>
                  <p:ext uri="{D42A27DB-BD31-4B8C-83A1-F6EECF244321}">
                    <p14:modId xmlns:p14="http://schemas.microsoft.com/office/powerpoint/2010/main" val="1151149564"/>
                  </p:ext>
                </p:extLst>
              </p:nvPr>
            </p:nvGraphicFramePr>
            <p:xfrm>
              <a:off x="3318247" y="2268646"/>
              <a:ext cx="2914650" cy="1396608"/>
            </p:xfrm>
            <a:graphic>
              <a:graphicData uri="http://schemas.openxmlformats.org/drawingml/2006/chart">
                <c:chart xmlns:c="http://schemas.openxmlformats.org/drawingml/2006/chart" xmlns:r="http://schemas.openxmlformats.org/officeDocument/2006/relationships" r:id="rId5"/>
              </a:graphicData>
            </a:graphic>
          </p:graphicFrame>
        </p:grpSp>
      </p:grpSp>
      <p:sp>
        <p:nvSpPr>
          <p:cNvPr id="12" name="TextBox 11"/>
          <p:cNvSpPr txBox="1"/>
          <p:nvPr/>
        </p:nvSpPr>
        <p:spPr>
          <a:xfrm>
            <a:off x="101304" y="5946533"/>
            <a:ext cx="6753225" cy="646331"/>
          </a:xfrm>
          <a:prstGeom prst="rect">
            <a:avLst/>
          </a:prstGeom>
          <a:noFill/>
        </p:spPr>
        <p:txBody>
          <a:bodyPr wrap="square" rtlCol="0">
            <a:spAutoFit/>
          </a:bodyPr>
          <a:lstStyle/>
          <a:p>
            <a:r>
              <a:rPr lang="en-US" dirty="0" smtClean="0"/>
              <a:t>CN sites decrease </a:t>
            </a:r>
            <a:r>
              <a:rPr lang="en-US" dirty="0"/>
              <a:t>along </a:t>
            </a:r>
            <a:r>
              <a:rPr lang="en-US" dirty="0" smtClean="0"/>
              <a:t>latitude</a:t>
            </a:r>
          </a:p>
          <a:p>
            <a:r>
              <a:rPr lang="en-US" dirty="0" smtClean="0"/>
              <a:t> </a:t>
            </a:r>
            <a:r>
              <a:rPr lang="en-US" dirty="0" err="1" smtClean="0"/>
              <a:t>Changbai</a:t>
            </a:r>
            <a:r>
              <a:rPr lang="en-US" dirty="0" smtClean="0"/>
              <a:t>, and White Mountain (SR vs. PD)</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1822224176"/>
              </p:ext>
            </p:extLst>
          </p:nvPr>
        </p:nvGraphicFramePr>
        <p:xfrm>
          <a:off x="315752" y="957738"/>
          <a:ext cx="8199597" cy="517636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428625" y="6219825"/>
            <a:ext cx="6753225" cy="369332"/>
          </a:xfrm>
          <a:prstGeom prst="rect">
            <a:avLst/>
          </a:prstGeom>
          <a:noFill/>
        </p:spPr>
        <p:txBody>
          <a:bodyPr wrap="square" rtlCol="0">
            <a:spAutoFit/>
          </a:bodyPr>
          <a:lstStyle/>
          <a:p>
            <a:r>
              <a:rPr lang="en-US" dirty="0" smtClean="0"/>
              <a:t>Over all </a:t>
            </a:r>
            <a:r>
              <a:rPr lang="en-US" dirty="0" err="1" smtClean="0"/>
              <a:t>Gutian</a:t>
            </a:r>
            <a:r>
              <a:rPr lang="en-US" dirty="0" smtClean="0"/>
              <a:t> is hotspot; Talladega is hotspot in US</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1274842953"/>
              </p:ext>
            </p:extLst>
          </p:nvPr>
        </p:nvGraphicFramePr>
        <p:xfrm>
          <a:off x="564360" y="686276"/>
          <a:ext cx="6656072" cy="4610670"/>
        </p:xfrm>
        <a:graphic>
          <a:graphicData uri="http://schemas.openxmlformats.org/drawingml/2006/table">
            <a:tbl>
              <a:tblPr firstRow="1" bandRow="1">
                <a:tableStyleId>{5C22544A-7EE6-4342-B048-85BDC9FD1C3A}</a:tableStyleId>
              </a:tblPr>
              <a:tblGrid>
                <a:gridCol w="1054890">
                  <a:extLst>
                    <a:ext uri="{9D8B030D-6E8A-4147-A177-3AD203B41FA5}">
                      <a16:colId xmlns:a16="http://schemas.microsoft.com/office/drawing/2014/main" val="20001"/>
                    </a:ext>
                  </a:extLst>
                </a:gridCol>
                <a:gridCol w="431009">
                  <a:extLst>
                    <a:ext uri="{9D8B030D-6E8A-4147-A177-3AD203B41FA5}">
                      <a16:colId xmlns:a16="http://schemas.microsoft.com/office/drawing/2014/main" val="20002"/>
                    </a:ext>
                  </a:extLst>
                </a:gridCol>
                <a:gridCol w="609123">
                  <a:extLst>
                    <a:ext uri="{9D8B030D-6E8A-4147-A177-3AD203B41FA5}">
                      <a16:colId xmlns:a16="http://schemas.microsoft.com/office/drawing/2014/main" val="20003"/>
                    </a:ext>
                  </a:extLst>
                </a:gridCol>
                <a:gridCol w="651511">
                  <a:extLst>
                    <a:ext uri="{9D8B030D-6E8A-4147-A177-3AD203B41FA5}">
                      <a16:colId xmlns:a16="http://schemas.microsoft.com/office/drawing/2014/main" val="20004"/>
                    </a:ext>
                  </a:extLst>
                </a:gridCol>
                <a:gridCol w="651986">
                  <a:extLst>
                    <a:ext uri="{9D8B030D-6E8A-4147-A177-3AD203B41FA5}">
                      <a16:colId xmlns:a16="http://schemas.microsoft.com/office/drawing/2014/main" val="20005"/>
                    </a:ext>
                  </a:extLst>
                </a:gridCol>
                <a:gridCol w="651986">
                  <a:extLst>
                    <a:ext uri="{9D8B030D-6E8A-4147-A177-3AD203B41FA5}">
                      <a16:colId xmlns:a16="http://schemas.microsoft.com/office/drawing/2014/main" val="20006"/>
                    </a:ext>
                  </a:extLst>
                </a:gridCol>
                <a:gridCol w="651034">
                  <a:extLst>
                    <a:ext uri="{9D8B030D-6E8A-4147-A177-3AD203B41FA5}">
                      <a16:colId xmlns:a16="http://schemas.microsoft.com/office/drawing/2014/main" val="20007"/>
                    </a:ext>
                  </a:extLst>
                </a:gridCol>
                <a:gridCol w="651511">
                  <a:extLst>
                    <a:ext uri="{9D8B030D-6E8A-4147-A177-3AD203B41FA5}">
                      <a16:colId xmlns:a16="http://schemas.microsoft.com/office/drawing/2014/main" val="20009"/>
                    </a:ext>
                  </a:extLst>
                </a:gridCol>
                <a:gridCol w="651511">
                  <a:extLst>
                    <a:ext uri="{9D8B030D-6E8A-4147-A177-3AD203B41FA5}">
                      <a16:colId xmlns:a16="http://schemas.microsoft.com/office/drawing/2014/main" val="20011"/>
                    </a:ext>
                  </a:extLst>
                </a:gridCol>
                <a:gridCol w="651511">
                  <a:extLst>
                    <a:ext uri="{9D8B030D-6E8A-4147-A177-3AD203B41FA5}">
                      <a16:colId xmlns:a16="http://schemas.microsoft.com/office/drawing/2014/main" val="20013"/>
                    </a:ext>
                  </a:extLst>
                </a:gridCol>
              </a:tblGrid>
              <a:tr h="585216">
                <a:tc>
                  <a:txBody>
                    <a:bodyPr/>
                    <a:lstStyle/>
                    <a:p>
                      <a:pPr indent="0" algn="l">
                        <a:buNone/>
                      </a:pPr>
                      <a:r>
                        <a:rPr sz="1100" b="1" dirty="0">
                          <a:solidFill>
                            <a:srgbClr val="000000"/>
                          </a:solidFill>
                          <a:latin typeface="Apple LiSung" charset="-120"/>
                          <a:ea typeface="Apple LiSung" charset="-120"/>
                          <a:cs typeface="Calibri" charset="0"/>
                        </a:rPr>
                        <a:t>Site</a:t>
                      </a:r>
                      <a:endParaRPr lang="en-US" sz="11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Area (km²) </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Elevation-max (m)</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MAT (℃)</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MAP (mm)</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ntaxa</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a:solidFill>
                            <a:srgbClr val="000000"/>
                          </a:solidFill>
                          <a:latin typeface="Apple LiSung" charset="-120"/>
                          <a:ea typeface="Apple LiSung" charset="-120"/>
                          <a:cs typeface="Calibri" charset="0"/>
                        </a:rPr>
                        <a:t>SD</a:t>
                      </a:r>
                      <a:endParaRPr lang="en-US" sz="11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dirty="0">
                          <a:solidFill>
                            <a:srgbClr val="000000"/>
                          </a:solidFill>
                          <a:latin typeface="Apple LiSung" charset="-120"/>
                          <a:ea typeface="Apple LiSung" charset="-120"/>
                          <a:cs typeface="Calibri" charset="0"/>
                        </a:rPr>
                        <a:t>SES-</a:t>
                      </a:r>
                      <a:r>
                        <a:rPr sz="1100" b="1" dirty="0" err="1">
                          <a:solidFill>
                            <a:srgbClr val="000000"/>
                          </a:solidFill>
                          <a:latin typeface="Apple LiSung" charset="-120"/>
                          <a:ea typeface="Apple LiSung" charset="-120"/>
                          <a:cs typeface="Calibri" charset="0"/>
                        </a:rPr>
                        <a:t>PDt</a:t>
                      </a:r>
                      <a:endParaRPr lang="en-US" sz="11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dirty="0" err="1">
                          <a:solidFill>
                            <a:srgbClr val="000000"/>
                          </a:solidFill>
                          <a:latin typeface="Apple LiSung" charset="-120"/>
                          <a:ea typeface="Apple LiSung" charset="-120"/>
                          <a:cs typeface="Calibri" charset="0"/>
                        </a:rPr>
                        <a:t>NRIt</a:t>
                      </a:r>
                      <a:endParaRPr lang="en-US" sz="11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100" b="1" dirty="0" err="1">
                          <a:solidFill>
                            <a:srgbClr val="000000"/>
                          </a:solidFill>
                          <a:latin typeface="Apple LiSung" charset="-120"/>
                          <a:ea typeface="Apple LiSung" charset="-120"/>
                          <a:cs typeface="Calibri" charset="0"/>
                        </a:rPr>
                        <a:t>NTIt</a:t>
                      </a:r>
                      <a:endParaRPr lang="en-US" sz="1100" b="1" dirty="0">
                        <a:solidFill>
                          <a:srgbClr val="000000"/>
                        </a:solidFill>
                        <a:latin typeface="Apple LiSung" charset="-120"/>
                        <a:ea typeface="Apple LiSung" charset="-120"/>
                        <a:cs typeface="Calibri" charset="0"/>
                      </a:endParaRPr>
                    </a:p>
                  </a:txBody>
                  <a:tcPr marL="0" marR="0" marT="0" marB="0" anchor="ctr"/>
                </a:tc>
                <a:extLst>
                  <a:ext uri="{0D108BD9-81ED-4DB2-BD59-A6C34878D82A}">
                    <a16:rowId xmlns:a16="http://schemas.microsoft.com/office/drawing/2014/main" val="10000"/>
                  </a:ext>
                </a:extLst>
              </a:tr>
              <a:tr h="390144">
                <a:tc>
                  <a:txBody>
                    <a:bodyPr/>
                    <a:lstStyle/>
                    <a:p>
                      <a:pPr indent="0">
                        <a:buNone/>
                      </a:pPr>
                      <a:r>
                        <a:rPr sz="1100" b="1">
                          <a:solidFill>
                            <a:srgbClr val="000000"/>
                          </a:solidFill>
                          <a:latin typeface="Apple LiSung" charset="-120"/>
                          <a:ea typeface="Apple LiSung" charset="-120"/>
                          <a:cs typeface="Calibri" charset="0"/>
                        </a:rPr>
                        <a:t>Changbai</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1907.81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2744</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2.13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741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1140</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150.92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-8.92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5.50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1"/>
                  </a:ext>
                </a:extLst>
              </a:tr>
              <a:tr h="365760">
                <a:tc>
                  <a:txBody>
                    <a:bodyPr/>
                    <a:lstStyle/>
                    <a:p>
                      <a:pPr indent="0">
                        <a:buNone/>
                      </a:pPr>
                      <a:r>
                        <a:rPr sz="1100" b="1">
                          <a:solidFill>
                            <a:srgbClr val="000000"/>
                          </a:solidFill>
                          <a:latin typeface="Apple LiSung" charset="-120"/>
                          <a:ea typeface="Apple LiSung" charset="-120"/>
                          <a:cs typeface="Calibri" charset="0"/>
                        </a:rPr>
                        <a:t>Dongling</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60.00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2303</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7.11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493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773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188.80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-7.58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-0.41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5.81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2"/>
                  </a:ext>
                </a:extLst>
              </a:tr>
              <a:tr h="365760">
                <a:tc>
                  <a:txBody>
                    <a:bodyPr/>
                    <a:lstStyle/>
                    <a:p>
                      <a:pPr indent="0">
                        <a:buNone/>
                      </a:pPr>
                      <a:r>
                        <a:rPr sz="1100" b="1">
                          <a:solidFill>
                            <a:srgbClr val="000000"/>
                          </a:solidFill>
                          <a:latin typeface="Apple LiSung" charset="-120"/>
                          <a:ea typeface="Apple LiSung" charset="-120"/>
                          <a:cs typeface="Calibri" charset="0"/>
                        </a:rPr>
                        <a:t>Shennong</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704.67</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3106</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12.94</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1156</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1559</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237.73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-1.57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-0.80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2.44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3"/>
                  </a:ext>
                </a:extLst>
              </a:tr>
              <a:tr h="320040">
                <a:tc>
                  <a:txBody>
                    <a:bodyPr/>
                    <a:lstStyle/>
                    <a:p>
                      <a:pPr indent="0">
                        <a:buNone/>
                      </a:pPr>
                      <a:r>
                        <a:rPr sz="1100" b="1">
                          <a:solidFill>
                            <a:srgbClr val="000000"/>
                          </a:solidFill>
                          <a:latin typeface="Apple LiSung" charset="-120"/>
                          <a:ea typeface="Apple LiSung" charset="-120"/>
                          <a:cs typeface="Calibri" charset="0"/>
                        </a:rPr>
                        <a:t>Tianmu</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1505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12.92</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1487</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1188</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315.86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-0.63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0.80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1.90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4"/>
                  </a:ext>
                </a:extLst>
              </a:tr>
              <a:tr h="320040">
                <a:tc>
                  <a:txBody>
                    <a:bodyPr/>
                    <a:lstStyle/>
                    <a:p>
                      <a:pPr indent="0">
                        <a:buNone/>
                      </a:pPr>
                      <a:r>
                        <a:rPr sz="1100" b="1">
                          <a:solidFill>
                            <a:srgbClr val="000000"/>
                          </a:solidFill>
                          <a:latin typeface="Apple LiSung" charset="-120"/>
                          <a:ea typeface="Apple LiSung" charset="-120"/>
                          <a:cs typeface="Calibri" charset="0"/>
                        </a:rPr>
                        <a:t>Gutian</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81.07</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1258</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15.91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1963.7</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1209</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275.07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0.56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-0.89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0.17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5"/>
                  </a:ext>
                </a:extLst>
              </a:tr>
              <a:tr h="548640">
                <a:tc>
                  <a:txBody>
                    <a:bodyPr/>
                    <a:lstStyle/>
                    <a:p>
                      <a:pPr indent="0">
                        <a:buNone/>
                      </a:pPr>
                      <a:r>
                        <a:rPr sz="1100" b="1">
                          <a:solidFill>
                            <a:srgbClr val="000000"/>
                          </a:solidFill>
                          <a:latin typeface="Apple LiSung" charset="-120"/>
                          <a:ea typeface="Apple LiSung" charset="-120"/>
                          <a:cs typeface="Calibri" charset="0"/>
                        </a:rPr>
                        <a:t>White_Mountain</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15.66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232</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4.8</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1300</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254</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92.33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-3.49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-2.64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2.79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6"/>
                  </a:ext>
                </a:extLst>
              </a:tr>
              <a:tr h="320040">
                <a:tc>
                  <a:txBody>
                    <a:bodyPr/>
                    <a:lstStyle/>
                    <a:p>
                      <a:pPr indent="0">
                        <a:buNone/>
                      </a:pPr>
                      <a:r>
                        <a:rPr sz="1100" b="1">
                          <a:solidFill>
                            <a:srgbClr val="000000"/>
                          </a:solidFill>
                          <a:latin typeface="Apple LiSung" charset="-120"/>
                          <a:ea typeface="Apple LiSung" charset="-120"/>
                          <a:cs typeface="Calibri" charset="0"/>
                        </a:rPr>
                        <a:t>Havard</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49.00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351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7.2</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1120</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897</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230.48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-6.34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-0.35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4.82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7"/>
                  </a:ext>
                </a:extLst>
              </a:tr>
              <a:tr h="390144">
                <a:tc>
                  <a:txBody>
                    <a:bodyPr/>
                    <a:lstStyle/>
                    <a:p>
                      <a:pPr indent="0">
                        <a:buNone/>
                      </a:pPr>
                      <a:r>
                        <a:rPr sz="1100" b="1">
                          <a:solidFill>
                            <a:srgbClr val="000000"/>
                          </a:solidFill>
                          <a:latin typeface="Apple LiSung" charset="-120"/>
                          <a:ea typeface="Apple LiSung" charset="-120"/>
                          <a:cs typeface="Calibri" charset="0"/>
                        </a:rPr>
                        <a:t>Mountain_Lake</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12.60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1160</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9.8</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1045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381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150.37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-3.61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-0.69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3.60 </a:t>
                      </a:r>
                      <a:endParaRPr lang="en-US" sz="1100" b="1" dirty="0">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8"/>
                  </a:ext>
                </a:extLst>
              </a:tr>
              <a:tr h="319563">
                <a:tc>
                  <a:txBody>
                    <a:bodyPr/>
                    <a:lstStyle/>
                    <a:p>
                      <a:pPr indent="0">
                        <a:buNone/>
                      </a:pPr>
                      <a:r>
                        <a:rPr sz="1100" b="1">
                          <a:solidFill>
                            <a:srgbClr val="000000"/>
                          </a:solidFill>
                          <a:latin typeface="Apple LiSung" charset="-120"/>
                          <a:ea typeface="Apple LiSung" charset="-120"/>
                          <a:cs typeface="Calibri" charset="0"/>
                        </a:rPr>
                        <a:t>Coweeta</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16.26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914</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11.9</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1754</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681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244.20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-5.35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2.05 </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4.18 </a:t>
                      </a:r>
                      <a:endParaRPr lang="en-US" sz="11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9"/>
                  </a:ext>
                </a:extLst>
              </a:tr>
              <a:tr h="365760">
                <a:tc>
                  <a:txBody>
                    <a:bodyPr/>
                    <a:lstStyle/>
                    <a:p>
                      <a:pPr indent="0">
                        <a:buNone/>
                      </a:pPr>
                      <a:r>
                        <a:rPr sz="1100" b="1">
                          <a:solidFill>
                            <a:srgbClr val="000000"/>
                          </a:solidFill>
                          <a:latin typeface="Apple LiSung" charset="-120"/>
                          <a:ea typeface="Apple LiSung" charset="-120"/>
                          <a:cs typeface="Calibri" charset="0"/>
                        </a:rPr>
                        <a:t>Talladega</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53.00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135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17.1</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1425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533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134.25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-2.89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1.17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1.94 </a:t>
                      </a:r>
                      <a:endParaRPr lang="en-US" sz="1100" b="1" dirty="0">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10"/>
                  </a:ext>
                </a:extLst>
              </a:tr>
              <a:tr h="319563">
                <a:tc>
                  <a:txBody>
                    <a:bodyPr/>
                    <a:lstStyle/>
                    <a:p>
                      <a:pPr indent="0">
                        <a:buNone/>
                      </a:pPr>
                      <a:r>
                        <a:rPr sz="1100" b="1">
                          <a:solidFill>
                            <a:srgbClr val="000000"/>
                          </a:solidFill>
                          <a:latin typeface="Apple LiSung" charset="-120"/>
                          <a:ea typeface="Apple LiSung" charset="-120"/>
                          <a:cs typeface="Calibri" charset="0"/>
                        </a:rPr>
                        <a:t>Ordway</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38.44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45</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20.3</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1313</a:t>
                      </a:r>
                      <a:endParaRPr lang="en-US" sz="11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749</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205.26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-5.23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a:solidFill>
                            <a:srgbClr val="000000"/>
                          </a:solidFill>
                          <a:latin typeface="Apple LiSung" charset="-120"/>
                          <a:ea typeface="Apple LiSung" charset="-120"/>
                          <a:cs typeface="Calibri" charset="0"/>
                        </a:rPr>
                        <a:t>1.41 </a:t>
                      </a:r>
                      <a:endParaRPr lang="en-US" sz="11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100" b="1" dirty="0">
                          <a:solidFill>
                            <a:srgbClr val="000000"/>
                          </a:solidFill>
                          <a:latin typeface="Apple LiSung" charset="-120"/>
                          <a:ea typeface="Apple LiSung" charset="-120"/>
                          <a:cs typeface="Calibri" charset="0"/>
                        </a:rPr>
                        <a:t>4.28 </a:t>
                      </a:r>
                      <a:endParaRPr lang="en-US" sz="1100" b="1" dirty="0">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11"/>
                  </a:ext>
                </a:extLst>
              </a:tr>
            </a:tbl>
          </a:graphicData>
        </a:graphic>
      </p:graphicFrame>
      <p:sp>
        <p:nvSpPr>
          <p:cNvPr id="3" name="TextBox 2"/>
          <p:cNvSpPr txBox="1"/>
          <p:nvPr/>
        </p:nvSpPr>
        <p:spPr>
          <a:xfrm>
            <a:off x="564360" y="5829300"/>
            <a:ext cx="4619625" cy="369332"/>
          </a:xfrm>
          <a:prstGeom prst="rect">
            <a:avLst/>
          </a:prstGeom>
          <a:noFill/>
        </p:spPr>
        <p:txBody>
          <a:bodyPr wrap="square" rtlCol="0">
            <a:spAutoFit/>
          </a:bodyPr>
          <a:lstStyle/>
          <a:p>
            <a:r>
              <a:rPr lang="en-US" dirty="0" smtClean="0"/>
              <a:t>Correlation with </a:t>
            </a:r>
            <a:r>
              <a:rPr lang="en-US" dirty="0" err="1" smtClean="0"/>
              <a:t>env</a:t>
            </a:r>
            <a:r>
              <a:rPr lang="en-US" dirty="0" smtClean="0"/>
              <a:t>. Variables (small size: 11)</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29929" y="2434800"/>
            <a:ext cx="8128296" cy="1754326"/>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Q3: How angiosperms vs. gymnosperms, woody vs. herbaceous, or EA-ENA disjunction vs Non- disjunction contribute to PD (</a:t>
            </a:r>
            <a:r>
              <a:rPr lang="el-GR" sz="2400" b="1" dirty="0">
                <a:latin typeface="Calibri" panose="020F0502020204030204" pitchFamily="34" charset="0"/>
                <a:cs typeface="Calibri" panose="020F0502020204030204" pitchFamily="34" charset="0"/>
              </a:rPr>
              <a:t>α &amp; β) </a:t>
            </a:r>
            <a:r>
              <a:rPr lang="en-US" sz="2400" b="1" dirty="0">
                <a:latin typeface="Calibri" panose="020F0502020204030204" pitchFamily="34" charset="0"/>
                <a:cs typeface="Calibri" panose="020F0502020204030204" pitchFamily="34" charset="0"/>
              </a:rPr>
              <a:t>of EA and ENA forest communities?</a:t>
            </a:r>
          </a:p>
        </p:txBody>
      </p:sp>
    </p:spTree>
    <p:extLst>
      <p:ext uri="{BB962C8B-B14F-4D97-AF65-F5344CB8AC3E}">
        <p14:creationId xmlns:p14="http://schemas.microsoft.com/office/powerpoint/2010/main" val="363911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nvGraphicFramePr>
        <p:xfrm>
          <a:off x="3435191" y="86202"/>
          <a:ext cx="4546759" cy="21997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888679" y="371947"/>
          <a:ext cx="2270282" cy="1913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nvGraphicFramePr>
        <p:xfrm>
          <a:off x="888679" y="2409348"/>
          <a:ext cx="2194560" cy="19202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nvGraphicFramePr>
        <p:xfrm>
          <a:off x="3435191" y="2285520"/>
          <a:ext cx="4377686" cy="216789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nvGraphicFramePr>
        <p:xfrm>
          <a:off x="705798" y="4453416"/>
          <a:ext cx="2560320" cy="192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p:cNvGraphicFramePr/>
          <p:nvPr/>
        </p:nvGraphicFramePr>
        <p:xfrm>
          <a:off x="3435191" y="4453416"/>
          <a:ext cx="5052056" cy="21426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127813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4227989543"/>
              </p:ext>
            </p:extLst>
          </p:nvPr>
        </p:nvGraphicFramePr>
        <p:xfrm>
          <a:off x="547688" y="1686403"/>
          <a:ext cx="7624762" cy="452389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2"/>
          <p:cNvSpPr txBox="1"/>
          <p:nvPr/>
        </p:nvSpPr>
        <p:spPr>
          <a:xfrm>
            <a:off x="757605" y="416386"/>
            <a:ext cx="6983002" cy="415627"/>
          </a:xfrm>
          <a:prstGeom prst="rect">
            <a:avLst/>
          </a:prstGeom>
          <a:noFill/>
        </p:spPr>
        <p:txBody>
          <a:bodyPr wrap="none" rtlCol="0">
            <a:spAutoFit/>
          </a:bodyPr>
          <a:lstStyle/>
          <a:p>
            <a:r>
              <a:rPr lang="en-US" sz="2101" b="1" dirty="0" smtClean="0">
                <a:latin typeface="Apple LiSung" charset="-120"/>
                <a:ea typeface="Apple LiSung" charset="-120"/>
              </a:rPr>
              <a:t>Latest </a:t>
            </a:r>
            <a:r>
              <a:rPr lang="en-US" sz="2101" b="1" dirty="0">
                <a:latin typeface="Apple LiSung" charset="-120"/>
                <a:ea typeface="Apple LiSung" charset="-120"/>
              </a:rPr>
              <a:t>compilation: </a:t>
            </a:r>
            <a:r>
              <a:rPr lang="en-US" sz="2101" b="1" dirty="0">
                <a:solidFill>
                  <a:srgbClr val="FF0000"/>
                </a:solidFill>
                <a:latin typeface="Apple LiSung" charset="-120"/>
                <a:ea typeface="Apple LiSung" charset="-120"/>
              </a:rPr>
              <a:t>75</a:t>
            </a:r>
            <a:r>
              <a:rPr lang="en-US" sz="2101" b="1" dirty="0">
                <a:latin typeface="Apple LiSung" charset="-120"/>
                <a:ea typeface="Apple LiSung" charset="-120"/>
              </a:rPr>
              <a:t> genera ( </a:t>
            </a:r>
            <a:r>
              <a:rPr lang="en-US" sz="2101" b="1" dirty="0">
                <a:solidFill>
                  <a:srgbClr val="FF0000"/>
                </a:solidFill>
                <a:latin typeface="Apple LiSung" charset="-120"/>
                <a:ea typeface="Apple LiSung" charset="-120"/>
              </a:rPr>
              <a:t>25 </a:t>
            </a:r>
            <a:r>
              <a:rPr lang="en-US" sz="2101" b="1" dirty="0">
                <a:latin typeface="Apple LiSung" charset="-120"/>
                <a:ea typeface="Apple LiSung" charset="-120"/>
              </a:rPr>
              <a:t>woody, </a:t>
            </a:r>
            <a:r>
              <a:rPr lang="en-US" sz="2101" b="1" dirty="0">
                <a:solidFill>
                  <a:srgbClr val="FF0000"/>
                </a:solidFill>
                <a:latin typeface="Apple LiSung" charset="-120"/>
                <a:ea typeface="Apple LiSung" charset="-120"/>
              </a:rPr>
              <a:t>50</a:t>
            </a:r>
            <a:r>
              <a:rPr lang="en-US" sz="2101" b="1" dirty="0">
                <a:latin typeface="Apple LiSung" charset="-120"/>
                <a:ea typeface="Apple LiSung" charset="-120"/>
              </a:rPr>
              <a:t> herbaceous)</a:t>
            </a:r>
          </a:p>
        </p:txBody>
      </p:sp>
      <p:graphicFrame>
        <p:nvGraphicFramePr>
          <p:cNvPr id="6" name="Table 5"/>
          <p:cNvGraphicFramePr/>
          <p:nvPr>
            <p:extLst>
              <p:ext uri="{D42A27DB-BD31-4B8C-83A1-F6EECF244321}">
                <p14:modId xmlns:p14="http://schemas.microsoft.com/office/powerpoint/2010/main" val="3620798983"/>
              </p:ext>
            </p:extLst>
          </p:nvPr>
        </p:nvGraphicFramePr>
        <p:xfrm>
          <a:off x="726287" y="832013"/>
          <a:ext cx="7045638" cy="1554481"/>
        </p:xfrm>
        <a:graphic>
          <a:graphicData uri="http://schemas.openxmlformats.org/drawingml/2006/table">
            <a:tbl>
              <a:tblPr firstRow="1" bandRow="1">
                <a:tableStyleId>{5C22544A-7EE6-4342-B048-85BDC9FD1C3A}</a:tableStyleId>
              </a:tblPr>
              <a:tblGrid>
                <a:gridCol w="1159189">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1933575">
                  <a:extLst>
                    <a:ext uri="{9D8B030D-6E8A-4147-A177-3AD203B41FA5}">
                      <a16:colId xmlns:a16="http://schemas.microsoft.com/office/drawing/2014/main" val="20002"/>
                    </a:ext>
                  </a:extLst>
                </a:gridCol>
                <a:gridCol w="2295524">
                  <a:extLst>
                    <a:ext uri="{9D8B030D-6E8A-4147-A177-3AD203B41FA5}">
                      <a16:colId xmlns:a16="http://schemas.microsoft.com/office/drawing/2014/main" val="20003"/>
                    </a:ext>
                  </a:extLst>
                </a:gridCol>
              </a:tblGrid>
              <a:tr h="387187">
                <a:tc>
                  <a:txBody>
                    <a:bodyPr/>
                    <a:lstStyle/>
                    <a:p>
                      <a:pPr>
                        <a:buNone/>
                      </a:pPr>
                      <a:r>
                        <a:rPr lang="en-US" sz="2100" b="1">
                          <a:latin typeface="Apple LiSung" charset="-120"/>
                          <a:ea typeface="Apple LiSung" charset="-120"/>
                        </a:rPr>
                        <a:t>Site</a:t>
                      </a:r>
                    </a:p>
                  </a:txBody>
                  <a:tcPr marL="68581" marR="68581" marT="34289" marB="34289"/>
                </a:tc>
                <a:tc>
                  <a:txBody>
                    <a:bodyPr/>
                    <a:lstStyle/>
                    <a:p>
                      <a:pPr>
                        <a:buNone/>
                      </a:pPr>
                      <a:r>
                        <a:rPr lang="en-US" sz="1700" b="1" dirty="0">
                          <a:latin typeface="Apple LiSung" charset="-120"/>
                          <a:ea typeface="Apple LiSung" charset="-120"/>
                        </a:rPr>
                        <a:t>Disjunct genera</a:t>
                      </a:r>
                    </a:p>
                  </a:txBody>
                  <a:tcPr marL="68581" marR="68581" marT="34289" marB="34289"/>
                </a:tc>
                <a:tc>
                  <a:txBody>
                    <a:bodyPr/>
                    <a:lstStyle/>
                    <a:p>
                      <a:pPr>
                        <a:buNone/>
                      </a:pPr>
                      <a:r>
                        <a:rPr lang="en-US" sz="1700" dirty="0" smtClean="0">
                          <a:latin typeface="Apple LiSung" charset="-120"/>
                          <a:ea typeface="Apple LiSung" charset="-120"/>
                          <a:sym typeface="+mn-ea"/>
                        </a:rPr>
                        <a:t>Disjunct </a:t>
                      </a:r>
                      <a:r>
                        <a:rPr lang="en-US" sz="1700" b="1" dirty="0" smtClean="0">
                          <a:latin typeface="Apple LiSung" charset="-120"/>
                          <a:ea typeface="Apple LiSung" charset="-120"/>
                        </a:rPr>
                        <a:t>Species</a:t>
                      </a:r>
                      <a:endParaRPr lang="en-US" sz="1700" b="1" dirty="0">
                        <a:latin typeface="Apple LiSung" charset="-120"/>
                        <a:ea typeface="Apple LiSung" charset="-120"/>
                        <a:sym typeface="+mn-ea"/>
                      </a:endParaRPr>
                    </a:p>
                  </a:txBody>
                  <a:tcPr marL="68581" marR="68581" marT="34289" marB="34289"/>
                </a:tc>
                <a:tc>
                  <a:txBody>
                    <a:bodyPr/>
                    <a:lstStyle/>
                    <a:p>
                      <a:pPr>
                        <a:buNone/>
                      </a:pPr>
                      <a:r>
                        <a:rPr lang="en-US" sz="1700" b="1" dirty="0" smtClean="0">
                          <a:latin typeface="Apple LiSung" charset="-120"/>
                          <a:ea typeface="Apple LiSung" charset="-120"/>
                        </a:rPr>
                        <a:t>Non-disjunct Species</a:t>
                      </a:r>
                      <a:endParaRPr lang="en-US" sz="1700" b="1" dirty="0">
                        <a:latin typeface="Apple LiSung" charset="-120"/>
                        <a:ea typeface="Apple LiSung" charset="-120"/>
                      </a:endParaRPr>
                    </a:p>
                  </a:txBody>
                  <a:tcPr marL="68581" marR="68581" marT="34289" marB="34289"/>
                </a:tc>
                <a:extLst>
                  <a:ext uri="{0D108BD9-81ED-4DB2-BD59-A6C34878D82A}">
                    <a16:rowId xmlns:a16="http://schemas.microsoft.com/office/drawing/2014/main" val="10000"/>
                  </a:ext>
                </a:extLst>
              </a:tr>
              <a:tr h="388621">
                <a:tc>
                  <a:txBody>
                    <a:bodyPr/>
                    <a:lstStyle/>
                    <a:p>
                      <a:pPr algn="l">
                        <a:buNone/>
                      </a:pPr>
                      <a:r>
                        <a:rPr lang="en-US" sz="2100" b="1">
                          <a:latin typeface="Apple LiSung" charset="-120"/>
                          <a:ea typeface="Apple LiSung" charset="-120"/>
                        </a:rPr>
                        <a:t>CN</a:t>
                      </a:r>
                    </a:p>
                  </a:txBody>
                  <a:tcPr marL="68581" marR="68581" marT="34289" marB="34289"/>
                </a:tc>
                <a:tc>
                  <a:txBody>
                    <a:bodyPr/>
                    <a:lstStyle/>
                    <a:p>
                      <a:pPr algn="l">
                        <a:buNone/>
                      </a:pPr>
                      <a:r>
                        <a:rPr lang="en-US" sz="2100" b="1" dirty="0">
                          <a:latin typeface="Apple LiSung" charset="-120"/>
                          <a:ea typeface="Apple LiSung" charset="-120"/>
                        </a:rPr>
                        <a:t>61</a:t>
                      </a:r>
                    </a:p>
                  </a:txBody>
                  <a:tcPr marL="68581" marR="68581" marT="34289" marB="34289"/>
                </a:tc>
                <a:tc>
                  <a:txBody>
                    <a:bodyPr/>
                    <a:lstStyle/>
                    <a:p>
                      <a:pPr algn="l">
                        <a:buNone/>
                      </a:pPr>
                      <a:r>
                        <a:rPr lang="en-US" sz="2100" b="1">
                          <a:latin typeface="Apple LiSung" charset="-120"/>
                          <a:ea typeface="Apple LiSung" charset="-120"/>
                        </a:rPr>
                        <a:t>263</a:t>
                      </a:r>
                    </a:p>
                  </a:txBody>
                  <a:tcPr marL="68581" marR="68581" marT="34289" marB="34289"/>
                </a:tc>
                <a:tc>
                  <a:txBody>
                    <a:bodyPr/>
                    <a:lstStyle/>
                    <a:p>
                      <a:pPr algn="l">
                        <a:buNone/>
                      </a:pPr>
                      <a:r>
                        <a:rPr lang="en-US" sz="2100" b="1">
                          <a:latin typeface="Apple LiSung" charset="-120"/>
                          <a:ea typeface="Apple LiSung" charset="-120"/>
                        </a:rPr>
                        <a:t>3404</a:t>
                      </a:r>
                    </a:p>
                  </a:txBody>
                  <a:tcPr marL="68581" marR="68581" marT="34289" marB="34289"/>
                </a:tc>
                <a:extLst>
                  <a:ext uri="{0D108BD9-81ED-4DB2-BD59-A6C34878D82A}">
                    <a16:rowId xmlns:a16="http://schemas.microsoft.com/office/drawing/2014/main" val="10001"/>
                  </a:ext>
                </a:extLst>
              </a:tr>
              <a:tr h="388621">
                <a:tc>
                  <a:txBody>
                    <a:bodyPr/>
                    <a:lstStyle/>
                    <a:p>
                      <a:pPr algn="l">
                        <a:buNone/>
                      </a:pPr>
                      <a:r>
                        <a:rPr lang="en-US" sz="2100" b="1">
                          <a:latin typeface="Apple LiSung" charset="-120"/>
                          <a:ea typeface="Apple LiSung" charset="-120"/>
                        </a:rPr>
                        <a:t>US</a:t>
                      </a:r>
                    </a:p>
                  </a:txBody>
                  <a:tcPr marL="68581" marR="68581" marT="34289" marB="34289"/>
                </a:tc>
                <a:tc>
                  <a:txBody>
                    <a:bodyPr/>
                    <a:lstStyle/>
                    <a:p>
                      <a:pPr algn="l">
                        <a:buNone/>
                      </a:pPr>
                      <a:r>
                        <a:rPr lang="en-US" sz="2100" b="1">
                          <a:latin typeface="Apple LiSung" charset="-120"/>
                          <a:ea typeface="Apple LiSung" charset="-120"/>
                        </a:rPr>
                        <a:t>62</a:t>
                      </a:r>
                    </a:p>
                  </a:txBody>
                  <a:tcPr marL="68581" marR="68581" marT="34289" marB="34289"/>
                </a:tc>
                <a:tc>
                  <a:txBody>
                    <a:bodyPr/>
                    <a:lstStyle/>
                    <a:p>
                      <a:pPr algn="l">
                        <a:buNone/>
                      </a:pPr>
                      <a:r>
                        <a:rPr lang="en-US" sz="2100" b="1">
                          <a:latin typeface="Apple LiSung" charset="-120"/>
                          <a:ea typeface="Apple LiSung" charset="-120"/>
                        </a:rPr>
                        <a:t>145</a:t>
                      </a:r>
                    </a:p>
                  </a:txBody>
                  <a:tcPr marL="68581" marR="68581" marT="34289" marB="34289"/>
                </a:tc>
                <a:tc>
                  <a:txBody>
                    <a:bodyPr/>
                    <a:lstStyle/>
                    <a:p>
                      <a:pPr algn="l">
                        <a:buNone/>
                      </a:pPr>
                      <a:r>
                        <a:rPr lang="en-US" sz="2100" b="1">
                          <a:latin typeface="Apple LiSung" charset="-120"/>
                          <a:ea typeface="Apple LiSung" charset="-120"/>
                        </a:rPr>
                        <a:t>2049</a:t>
                      </a:r>
                    </a:p>
                  </a:txBody>
                  <a:tcPr marL="68581" marR="68581" marT="34289" marB="34289"/>
                </a:tc>
                <a:extLst>
                  <a:ext uri="{0D108BD9-81ED-4DB2-BD59-A6C34878D82A}">
                    <a16:rowId xmlns:a16="http://schemas.microsoft.com/office/drawing/2014/main" val="10002"/>
                  </a:ext>
                </a:extLst>
              </a:tr>
              <a:tr h="388621">
                <a:tc>
                  <a:txBody>
                    <a:bodyPr/>
                    <a:lstStyle/>
                    <a:p>
                      <a:pPr algn="l">
                        <a:buNone/>
                      </a:pPr>
                      <a:r>
                        <a:rPr lang="en-US" sz="2100" b="1">
                          <a:latin typeface="Apple LiSung" charset="-120"/>
                          <a:ea typeface="Apple LiSung" charset="-120"/>
                        </a:rPr>
                        <a:t>Total</a:t>
                      </a:r>
                    </a:p>
                  </a:txBody>
                  <a:tcPr marL="68581" marR="68581" marT="34289" marB="34289"/>
                </a:tc>
                <a:tc>
                  <a:txBody>
                    <a:bodyPr/>
                    <a:lstStyle/>
                    <a:p>
                      <a:pPr algn="l">
                        <a:buNone/>
                      </a:pPr>
                      <a:r>
                        <a:rPr lang="en-US" sz="2100" b="1">
                          <a:latin typeface="Apple LiSung" charset="-120"/>
                          <a:ea typeface="Apple LiSung" charset="-120"/>
                        </a:rPr>
                        <a:t>70</a:t>
                      </a:r>
                    </a:p>
                  </a:txBody>
                  <a:tcPr marL="68581" marR="68581" marT="34289" marB="34289"/>
                </a:tc>
                <a:tc>
                  <a:txBody>
                    <a:bodyPr/>
                    <a:lstStyle/>
                    <a:p>
                      <a:pPr algn="l">
                        <a:buNone/>
                      </a:pPr>
                      <a:r>
                        <a:rPr lang="en-US" sz="2100" b="1">
                          <a:latin typeface="Apple LiSung" charset="-120"/>
                          <a:ea typeface="Apple LiSung" charset="-120"/>
                        </a:rPr>
                        <a:t>395</a:t>
                      </a:r>
                    </a:p>
                  </a:txBody>
                  <a:tcPr marL="68581" marR="68581" marT="34289" marB="34289"/>
                </a:tc>
                <a:tc>
                  <a:txBody>
                    <a:bodyPr/>
                    <a:lstStyle/>
                    <a:p>
                      <a:pPr algn="l">
                        <a:buNone/>
                      </a:pPr>
                      <a:r>
                        <a:rPr lang="en-US" sz="2100" b="1" dirty="0">
                          <a:latin typeface="Apple LiSung" charset="-120"/>
                          <a:ea typeface="Apple LiSung" charset="-120"/>
                        </a:rPr>
                        <a:t> 5213</a:t>
                      </a:r>
                    </a:p>
                  </a:txBody>
                  <a:tcPr marL="0" marR="0" marT="0" marB="0" anchor="ctr"/>
                </a:tc>
                <a:extLst>
                  <a:ext uri="{0D108BD9-81ED-4DB2-BD59-A6C34878D82A}">
                    <a16:rowId xmlns:a16="http://schemas.microsoft.com/office/drawing/2014/main" val="10003"/>
                  </a:ext>
                </a:extLst>
              </a:tr>
            </a:tbl>
          </a:graphicData>
        </a:graphic>
      </p:graphicFrame>
      <p:sp>
        <p:nvSpPr>
          <p:cNvPr id="2" name="TextBox 1"/>
          <p:cNvSpPr txBox="1"/>
          <p:nvPr/>
        </p:nvSpPr>
        <p:spPr>
          <a:xfrm>
            <a:off x="1057275" y="6334125"/>
            <a:ext cx="5248275" cy="369332"/>
          </a:xfrm>
          <a:prstGeom prst="rect">
            <a:avLst/>
          </a:prstGeom>
          <a:noFill/>
        </p:spPr>
        <p:txBody>
          <a:bodyPr wrap="square" rtlCol="0">
            <a:spAutoFit/>
          </a:bodyPr>
          <a:lstStyle/>
          <a:p>
            <a:r>
              <a:rPr lang="en-US" dirty="0" smtClean="0"/>
              <a:t>No-disjunct &gt; Disjunct; US opposite pattern</a:t>
            </a:r>
            <a:endParaRPr lang="en-US" dirty="0"/>
          </a:p>
        </p:txBody>
      </p:sp>
    </p:spTree>
    <p:extLst>
      <p:ext uri="{BB962C8B-B14F-4D97-AF65-F5344CB8AC3E}">
        <p14:creationId xmlns:p14="http://schemas.microsoft.com/office/powerpoint/2010/main" val="219033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65718" y="798413"/>
            <a:ext cx="6771575" cy="584775"/>
          </a:xfrm>
          <a:prstGeom prst="rect">
            <a:avLst/>
          </a:prstGeom>
          <a:noFill/>
        </p:spPr>
        <p:txBody>
          <a:bodyPr wrap="square" rtlCol="0">
            <a:spAutoFit/>
          </a:bodyPr>
          <a:lstStyle/>
          <a:p>
            <a:r>
              <a:rPr lang="en-US" sz="3200" b="1" dirty="0" smtClean="0">
                <a:ea typeface="Apple LiSung" charset="-120"/>
              </a:rPr>
              <a:t>Community </a:t>
            </a:r>
            <a:r>
              <a:rPr lang="en-US" sz="3200" b="1" dirty="0">
                <a:ea typeface="Apple LiSung" charset="-120"/>
              </a:rPr>
              <a:t>phylogeny -β diversity</a:t>
            </a:r>
          </a:p>
        </p:txBody>
      </p:sp>
      <p:sp>
        <p:nvSpPr>
          <p:cNvPr id="3" name="Text Box 2"/>
          <p:cNvSpPr txBox="1"/>
          <p:nvPr/>
        </p:nvSpPr>
        <p:spPr>
          <a:xfrm>
            <a:off x="575422" y="1590096"/>
            <a:ext cx="7351059" cy="3170099"/>
          </a:xfrm>
          <a:prstGeom prst="rect">
            <a:avLst/>
          </a:prstGeom>
          <a:noFill/>
        </p:spPr>
        <p:txBody>
          <a:bodyPr wrap="square" rtlCol="0" anchor="t">
            <a:spAutoFit/>
          </a:bodyPr>
          <a:lstStyle/>
          <a:p>
            <a:pPr marL="342900" indent="-342900">
              <a:buFont typeface="Arial" panose="020B0604020202020204" pitchFamily="34" charset="0"/>
              <a:buChar char="•"/>
            </a:pPr>
            <a:r>
              <a:rPr lang="en-US" sz="2000" b="1" dirty="0">
                <a:ea typeface="Apple LiSung" charset="-120"/>
              </a:rPr>
              <a:t>Phylogenetic community dissimilarity (</a:t>
            </a:r>
            <a:r>
              <a:rPr lang="en-US" sz="2000" b="1" dirty="0">
                <a:solidFill>
                  <a:srgbClr val="FF0000"/>
                </a:solidFill>
                <a:ea typeface="Apple LiSung" charset="-120"/>
              </a:rPr>
              <a:t>PCD</a:t>
            </a:r>
            <a:r>
              <a:rPr lang="en-US" sz="2000" b="1" dirty="0">
                <a:ea typeface="Apple LiSung" charset="-120"/>
              </a:rPr>
              <a:t>): pairwise differences between communities </a:t>
            </a:r>
          </a:p>
          <a:p>
            <a:pPr lvl="1"/>
            <a:r>
              <a:rPr lang="en-US" sz="2000" b="1" dirty="0">
                <a:solidFill>
                  <a:srgbClr val="FF0000"/>
                </a:solidFill>
                <a:ea typeface="Apple LiSung" charset="-120"/>
              </a:rPr>
              <a:t>    </a:t>
            </a:r>
            <a:r>
              <a:rPr lang="en-US" sz="2000" b="1" dirty="0" err="1">
                <a:solidFill>
                  <a:srgbClr val="FF0000"/>
                </a:solidFill>
                <a:ea typeface="Apple LiSung" charset="-120"/>
              </a:rPr>
              <a:t>PCDc</a:t>
            </a:r>
            <a:r>
              <a:rPr lang="en-US" sz="2000" b="1" dirty="0">
                <a:ea typeface="Apple LiSung" charset="-120"/>
              </a:rPr>
              <a:t>: </a:t>
            </a:r>
            <a:r>
              <a:rPr lang="en-US" sz="2000" b="1" dirty="0" smtClean="0">
                <a:ea typeface="Apple LiSung" charset="-120"/>
              </a:rPr>
              <a:t>a </a:t>
            </a:r>
            <a:r>
              <a:rPr lang="en-US" sz="2000" b="1" dirty="0" err="1">
                <a:ea typeface="Apple LiSung" charset="-120"/>
              </a:rPr>
              <a:t>nonphylogenetic</a:t>
            </a:r>
            <a:r>
              <a:rPr lang="en-US" sz="2000" b="1" dirty="0">
                <a:ea typeface="Apple LiSung" charset="-120"/>
              </a:rPr>
              <a:t> component that reflects </a:t>
            </a:r>
            <a:r>
              <a:rPr lang="en-US" sz="2000" b="1" dirty="0" err="1">
                <a:ea typeface="Apple LiSung" charset="-120"/>
              </a:rPr>
              <a:t>nonshared</a:t>
            </a:r>
            <a:r>
              <a:rPr lang="en-US" sz="2000" b="1" dirty="0">
                <a:ea typeface="Apple LiSung" charset="-120"/>
              </a:rPr>
              <a:t> species between communities</a:t>
            </a:r>
          </a:p>
          <a:p>
            <a:pPr lvl="1"/>
            <a:r>
              <a:rPr lang="en-US" sz="2000" b="1" dirty="0">
                <a:solidFill>
                  <a:srgbClr val="FF0000"/>
                </a:solidFill>
                <a:ea typeface="Apple LiSung" charset="-120"/>
              </a:rPr>
              <a:t>    </a:t>
            </a:r>
            <a:r>
              <a:rPr lang="en-US" sz="2000" b="1" dirty="0" err="1">
                <a:solidFill>
                  <a:srgbClr val="FF0000"/>
                </a:solidFill>
                <a:ea typeface="Apple LiSung" charset="-120"/>
              </a:rPr>
              <a:t>PCDp</a:t>
            </a:r>
            <a:r>
              <a:rPr lang="en-US" sz="2000" b="1" dirty="0">
                <a:ea typeface="Apple LiSung" charset="-120"/>
              </a:rPr>
              <a:t>: </a:t>
            </a:r>
            <a:r>
              <a:rPr lang="en-US" sz="2000" b="1" dirty="0" smtClean="0">
                <a:ea typeface="Apple LiSung" charset="-120"/>
              </a:rPr>
              <a:t>a </a:t>
            </a:r>
            <a:r>
              <a:rPr lang="en-US" sz="2000" b="1" dirty="0">
                <a:ea typeface="Apple LiSung" charset="-120"/>
              </a:rPr>
              <a:t>phylogenetic component that reflects the evolutionary relationships among </a:t>
            </a:r>
            <a:r>
              <a:rPr lang="en-US" sz="2000" b="1" dirty="0" err="1">
                <a:ea typeface="Apple LiSung" charset="-120"/>
              </a:rPr>
              <a:t>nonshared</a:t>
            </a:r>
            <a:r>
              <a:rPr lang="en-US" sz="2000" b="1" dirty="0">
                <a:ea typeface="Apple LiSung" charset="-120"/>
              </a:rPr>
              <a:t> species	</a:t>
            </a:r>
          </a:p>
          <a:p>
            <a:r>
              <a:rPr lang="en-US" sz="2000" b="1" dirty="0">
                <a:ea typeface="Apple LiSung" charset="-120"/>
              </a:rPr>
              <a:t>	</a:t>
            </a:r>
          </a:p>
          <a:p>
            <a:pPr marL="342900" indent="-342900">
              <a:buFont typeface="Arial" panose="020B0604020202020204" pitchFamily="34" charset="0"/>
              <a:buChar char="•"/>
            </a:pPr>
            <a:r>
              <a:rPr lang="en-US" sz="2000" b="1" dirty="0" err="1">
                <a:solidFill>
                  <a:srgbClr val="FF0000"/>
                </a:solidFill>
                <a:ea typeface="Apple LiSung" charset="-120"/>
              </a:rPr>
              <a:t>UniFrac</a:t>
            </a:r>
            <a:r>
              <a:rPr lang="en-US" sz="2000" b="1" dirty="0">
                <a:ea typeface="Apple LiSung" charset="-120"/>
              </a:rPr>
              <a:t>: </a:t>
            </a:r>
            <a:r>
              <a:rPr lang="en-US" sz="2000" b="1" dirty="0" smtClean="0">
                <a:ea typeface="Apple LiSung" charset="-120"/>
              </a:rPr>
              <a:t>a </a:t>
            </a:r>
            <a:r>
              <a:rPr lang="en-US" sz="2000" b="1" dirty="0">
                <a:ea typeface="Apple LiSung" charset="-120"/>
              </a:rPr>
              <a:t>phylogenetic beta diversity metric of the </a:t>
            </a:r>
            <a:r>
              <a:rPr lang="en-US" sz="2000" b="1" dirty="0" smtClean="0">
                <a:ea typeface="Apple LiSung" charset="-120"/>
              </a:rPr>
              <a:t>unique </a:t>
            </a:r>
            <a:r>
              <a:rPr lang="en-US" sz="2000" b="1" dirty="0">
                <a:ea typeface="Apple LiSung" charset="-120"/>
              </a:rPr>
              <a:t>(non-shared) fraction of total phylogenetic diversity (branch-length) between two communities.</a:t>
            </a:r>
          </a:p>
        </p:txBody>
      </p:sp>
      <p:sp>
        <p:nvSpPr>
          <p:cNvPr id="2" name="Text Box 1"/>
          <p:cNvSpPr txBox="1"/>
          <p:nvPr/>
        </p:nvSpPr>
        <p:spPr>
          <a:xfrm>
            <a:off x="733424" y="4876890"/>
            <a:ext cx="7035053" cy="923330"/>
          </a:xfrm>
          <a:prstGeom prst="rect">
            <a:avLst/>
          </a:prstGeom>
          <a:noFill/>
        </p:spPr>
        <p:txBody>
          <a:bodyPr wrap="square" rtlCol="0" anchor="t">
            <a:spAutoFit/>
          </a:bodyPr>
          <a:lstStyle/>
          <a:p>
            <a:r>
              <a:rPr lang="en-US" i="1" dirty="0">
                <a:latin typeface="Times New Roman" panose="02020603050405020304" pitchFamily="18" charset="0"/>
                <a:cs typeface="Times New Roman" panose="02020603050405020304" pitchFamily="18" charset="0"/>
              </a:rPr>
              <a:t>PCD is partitioned into a </a:t>
            </a:r>
            <a:r>
              <a:rPr lang="en-US" i="1" dirty="0" err="1">
                <a:latin typeface="Times New Roman" panose="02020603050405020304" pitchFamily="18" charset="0"/>
                <a:cs typeface="Times New Roman" panose="02020603050405020304" pitchFamily="18" charset="0"/>
              </a:rPr>
              <a:t>nonphylogenetic</a:t>
            </a:r>
            <a:r>
              <a:rPr lang="en-US" i="1" dirty="0">
                <a:latin typeface="Times New Roman" panose="02020603050405020304" pitchFamily="18" charset="0"/>
                <a:cs typeface="Times New Roman" panose="02020603050405020304" pitchFamily="18" charset="0"/>
              </a:rPr>
              <a:t> component that reflects shared species between communities (</a:t>
            </a:r>
            <a:r>
              <a:rPr lang="en-US" i="1" dirty="0" err="1">
                <a:latin typeface="Times New Roman" panose="02020603050405020304" pitchFamily="18" charset="0"/>
                <a:cs typeface="Times New Roman" panose="02020603050405020304" pitchFamily="18" charset="0"/>
              </a:rPr>
              <a:t>PCDc</a:t>
            </a:r>
            <a:r>
              <a:rPr lang="en-US" i="1" dirty="0">
                <a:latin typeface="Times New Roman" panose="02020603050405020304" pitchFamily="18" charset="0"/>
                <a:cs typeface="Times New Roman" panose="02020603050405020304" pitchFamily="18" charset="0"/>
              </a:rPr>
              <a:t>) and a phylogenetic component that reflects the evolutionary relationships among </a:t>
            </a:r>
            <a:r>
              <a:rPr lang="en-US" i="1" dirty="0" err="1">
                <a:latin typeface="Times New Roman" panose="02020603050405020304" pitchFamily="18" charset="0"/>
                <a:cs typeface="Times New Roman" panose="02020603050405020304" pitchFamily="18" charset="0"/>
              </a:rPr>
              <a:t>nonshared</a:t>
            </a:r>
            <a:r>
              <a:rPr lang="en-US" i="1" dirty="0">
                <a:latin typeface="Times New Roman" panose="02020603050405020304" pitchFamily="18" charset="0"/>
                <a:cs typeface="Times New Roman" panose="02020603050405020304" pitchFamily="18" charset="0"/>
              </a:rPr>
              <a:t> species (</a:t>
            </a:r>
            <a:r>
              <a:rPr lang="en-US" i="1" dirty="0" err="1">
                <a:latin typeface="Times New Roman" panose="02020603050405020304" pitchFamily="18" charset="0"/>
                <a:cs typeface="Times New Roman" panose="02020603050405020304" pitchFamily="18" charset="0"/>
              </a:rPr>
              <a:t>PCDp</a:t>
            </a:r>
            <a:r>
              <a:rPr lang="en-US" i="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p:nvPr/>
        </p:nvSpPr>
        <p:spPr>
          <a:xfrm>
            <a:off x="5361709" y="512121"/>
            <a:ext cx="3671455" cy="461665"/>
          </a:xfrm>
          <a:prstGeom prst="rect">
            <a:avLst/>
          </a:prstGeom>
          <a:noFill/>
        </p:spPr>
        <p:txBody>
          <a:bodyPr wrap="square" rtlCol="0">
            <a:spAutoFit/>
          </a:bodyPr>
          <a:lstStyle/>
          <a:p>
            <a:r>
              <a:rPr lang="en-US" sz="2400" b="1" dirty="0" smtClean="0">
                <a:ea typeface="Apple LiSung" charset="-120"/>
              </a:rPr>
              <a:t>US-CN 11 Sites-β </a:t>
            </a:r>
            <a:r>
              <a:rPr lang="en-US" sz="2400" b="1" dirty="0">
                <a:ea typeface="Apple LiSung" charset="-120"/>
              </a:rPr>
              <a:t>diversity</a:t>
            </a:r>
          </a:p>
        </p:txBody>
      </p:sp>
      <p:pic>
        <p:nvPicPr>
          <p:cNvPr id="2" name="Picture 1"/>
          <p:cNvPicPr>
            <a:picLocks noChangeAspect="1"/>
          </p:cNvPicPr>
          <p:nvPr/>
        </p:nvPicPr>
        <p:blipFill>
          <a:blip r:embed="rId2"/>
          <a:stretch>
            <a:fillRect/>
          </a:stretch>
        </p:blipFill>
        <p:spPr>
          <a:xfrm>
            <a:off x="266650" y="927748"/>
            <a:ext cx="4599432" cy="4579170"/>
          </a:xfrm>
          <a:prstGeom prst="rect">
            <a:avLst/>
          </a:prstGeom>
        </p:spPr>
      </p:pic>
      <p:pic>
        <p:nvPicPr>
          <p:cNvPr id="3" name="Picture 2"/>
          <p:cNvPicPr>
            <a:picLocks noChangeAspect="1"/>
          </p:cNvPicPr>
          <p:nvPr/>
        </p:nvPicPr>
        <p:blipFill>
          <a:blip r:embed="rId3"/>
          <a:stretch>
            <a:fillRect/>
          </a:stretch>
        </p:blipFill>
        <p:spPr>
          <a:xfrm>
            <a:off x="4890375" y="2619112"/>
            <a:ext cx="4146768" cy="4114800"/>
          </a:xfrm>
          <a:prstGeom prst="rect">
            <a:avLst/>
          </a:prstGeom>
        </p:spPr>
      </p:pic>
      <p:sp>
        <p:nvSpPr>
          <p:cNvPr id="7" name="TextBox 6"/>
          <p:cNvSpPr txBox="1"/>
          <p:nvPr/>
        </p:nvSpPr>
        <p:spPr>
          <a:xfrm>
            <a:off x="561975" y="5421466"/>
            <a:ext cx="4304107" cy="1323439"/>
          </a:xfrm>
          <a:prstGeom prst="rect">
            <a:avLst/>
          </a:prstGeom>
          <a:noFill/>
        </p:spPr>
        <p:txBody>
          <a:bodyPr wrap="square" rtlCol="0">
            <a:spAutoFit/>
          </a:bodyPr>
          <a:lstStyle/>
          <a:p>
            <a:r>
              <a:rPr lang="en-US" sz="1600" dirty="0" smtClean="0"/>
              <a:t>Ordway vs. </a:t>
            </a:r>
            <a:r>
              <a:rPr lang="en-US" sz="1600" dirty="0" err="1" smtClean="0"/>
              <a:t>Shengnong</a:t>
            </a:r>
            <a:r>
              <a:rPr lang="en-US" sz="1600" dirty="0" smtClean="0"/>
              <a:t>, and most CN sites</a:t>
            </a:r>
          </a:p>
          <a:p>
            <a:r>
              <a:rPr lang="en-US" sz="1600" dirty="0" smtClean="0"/>
              <a:t>Ordway= Talladega</a:t>
            </a:r>
          </a:p>
          <a:p>
            <a:r>
              <a:rPr lang="en-US" sz="1600" dirty="0" err="1" smtClean="0"/>
              <a:t>Coweeta</a:t>
            </a:r>
            <a:r>
              <a:rPr lang="en-US" sz="1600" dirty="0" smtClean="0"/>
              <a:t>=</a:t>
            </a:r>
            <a:r>
              <a:rPr lang="en-US" sz="1600" dirty="0" err="1" smtClean="0"/>
              <a:t>Moutain_Lake</a:t>
            </a:r>
            <a:endParaRPr lang="en-US" sz="1600" dirty="0" smtClean="0"/>
          </a:p>
          <a:p>
            <a:r>
              <a:rPr lang="en-US" sz="1600" dirty="0" err="1" smtClean="0"/>
              <a:t>Gutian</a:t>
            </a:r>
            <a:r>
              <a:rPr lang="en-US" sz="1600" dirty="0" smtClean="0"/>
              <a:t>=</a:t>
            </a:r>
            <a:r>
              <a:rPr lang="en-US" sz="1600" dirty="0" err="1" smtClean="0"/>
              <a:t>Tianmu</a:t>
            </a:r>
            <a:endParaRPr lang="en-US" sz="1600" dirty="0" smtClean="0"/>
          </a:p>
          <a:p>
            <a:r>
              <a:rPr lang="en-US" sz="1600" dirty="0" err="1" smtClean="0"/>
              <a:t>Changbai</a:t>
            </a:r>
            <a:r>
              <a:rPr lang="en-US" sz="1600" dirty="0" smtClean="0"/>
              <a:t> vs. most CN south</a:t>
            </a:r>
            <a:endParaRPr lang="en-US" dirty="0"/>
          </a:p>
        </p:txBody>
      </p:sp>
      <p:sp>
        <p:nvSpPr>
          <p:cNvPr id="8" name="TextBox 7"/>
          <p:cNvSpPr txBox="1"/>
          <p:nvPr/>
        </p:nvSpPr>
        <p:spPr>
          <a:xfrm>
            <a:off x="5045383" y="1079047"/>
            <a:ext cx="4098618" cy="1077218"/>
          </a:xfrm>
          <a:prstGeom prst="rect">
            <a:avLst/>
          </a:prstGeom>
          <a:noFill/>
        </p:spPr>
        <p:txBody>
          <a:bodyPr wrap="square" rtlCol="0">
            <a:spAutoFit/>
          </a:bodyPr>
          <a:lstStyle/>
          <a:p>
            <a:r>
              <a:rPr lang="en-US" sz="1600" dirty="0" smtClean="0"/>
              <a:t>White Mountain vs. </a:t>
            </a:r>
            <a:r>
              <a:rPr lang="en-US" sz="1600" dirty="0" err="1" smtClean="0"/>
              <a:t>Shengnong</a:t>
            </a:r>
            <a:r>
              <a:rPr lang="en-US" sz="1600" dirty="0" smtClean="0"/>
              <a:t>, most CN sites</a:t>
            </a:r>
          </a:p>
          <a:p>
            <a:r>
              <a:rPr lang="en-US" sz="1600" dirty="0" err="1" smtClean="0"/>
              <a:t>Coweeta</a:t>
            </a:r>
            <a:r>
              <a:rPr lang="en-US" sz="1600" dirty="0" smtClean="0"/>
              <a:t>= Talladega</a:t>
            </a:r>
          </a:p>
          <a:p>
            <a:r>
              <a:rPr lang="en-US" sz="1600" dirty="0" err="1" smtClean="0"/>
              <a:t>Gutian</a:t>
            </a:r>
            <a:r>
              <a:rPr lang="en-US" sz="1600" dirty="0" smtClean="0"/>
              <a:t>=</a:t>
            </a:r>
            <a:r>
              <a:rPr lang="en-US" sz="1600" dirty="0" err="1" smtClean="0"/>
              <a:t>Tianmu</a:t>
            </a:r>
            <a:endParaRPr lang="en-US" sz="1600" dirty="0" smtClean="0"/>
          </a:p>
          <a:p>
            <a:r>
              <a:rPr lang="en-US" sz="1600" dirty="0" err="1" smtClean="0"/>
              <a:t>Changbai</a:t>
            </a:r>
            <a:r>
              <a:rPr lang="en-US" sz="1600" dirty="0" smtClean="0"/>
              <a:t> vs. most CN south</a:t>
            </a:r>
            <a:endParaRPr lang="en-US" dirty="0"/>
          </a:p>
        </p:txBody>
      </p:sp>
    </p:spTree>
    <p:extLst>
      <p:ext uri="{BB962C8B-B14F-4D97-AF65-F5344CB8AC3E}">
        <p14:creationId xmlns:p14="http://schemas.microsoft.com/office/powerpoint/2010/main" val="354546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7819" y="186167"/>
            <a:ext cx="4599432" cy="4559042"/>
          </a:xfrm>
          <a:prstGeom prst="rect">
            <a:avLst/>
          </a:prstGeom>
        </p:spPr>
      </p:pic>
      <p:pic>
        <p:nvPicPr>
          <p:cNvPr id="4" name="Picture 3"/>
          <p:cNvPicPr>
            <a:picLocks noChangeAspect="1"/>
          </p:cNvPicPr>
          <p:nvPr/>
        </p:nvPicPr>
        <p:blipFill>
          <a:blip r:embed="rId3"/>
          <a:stretch>
            <a:fillRect/>
          </a:stretch>
        </p:blipFill>
        <p:spPr>
          <a:xfrm>
            <a:off x="4876800" y="2542279"/>
            <a:ext cx="4155857" cy="4114800"/>
          </a:xfrm>
          <a:prstGeom prst="rect">
            <a:avLst/>
          </a:prstGeom>
        </p:spPr>
      </p:pic>
      <p:sp>
        <p:nvSpPr>
          <p:cNvPr id="6" name="Text Box 3"/>
          <p:cNvSpPr txBox="1"/>
          <p:nvPr/>
        </p:nvSpPr>
        <p:spPr>
          <a:xfrm>
            <a:off x="5361709" y="512121"/>
            <a:ext cx="3671455" cy="461665"/>
          </a:xfrm>
          <a:prstGeom prst="rect">
            <a:avLst/>
          </a:prstGeom>
          <a:noFill/>
        </p:spPr>
        <p:txBody>
          <a:bodyPr wrap="square" rtlCol="0">
            <a:spAutoFit/>
          </a:bodyPr>
          <a:lstStyle/>
          <a:p>
            <a:r>
              <a:rPr lang="en-US" sz="2400" b="1" dirty="0" smtClean="0">
                <a:ea typeface="Apple LiSung" charset="-120"/>
              </a:rPr>
              <a:t>Disjunct only </a:t>
            </a:r>
            <a:r>
              <a:rPr lang="en-US" sz="2400" b="1" dirty="0">
                <a:ea typeface="Apple LiSung" charset="-120"/>
              </a:rPr>
              <a:t>-β diversity</a:t>
            </a:r>
          </a:p>
        </p:txBody>
      </p:sp>
      <p:sp>
        <p:nvSpPr>
          <p:cNvPr id="7" name="TextBox 6"/>
          <p:cNvSpPr txBox="1"/>
          <p:nvPr/>
        </p:nvSpPr>
        <p:spPr>
          <a:xfrm>
            <a:off x="285750" y="4878541"/>
            <a:ext cx="2924175" cy="584775"/>
          </a:xfrm>
          <a:prstGeom prst="rect">
            <a:avLst/>
          </a:prstGeom>
          <a:noFill/>
        </p:spPr>
        <p:txBody>
          <a:bodyPr wrap="square" rtlCol="0">
            <a:spAutoFit/>
          </a:bodyPr>
          <a:lstStyle/>
          <a:p>
            <a:r>
              <a:rPr lang="en-US" sz="1600" dirty="0" smtClean="0"/>
              <a:t>Ordway vs. </a:t>
            </a:r>
            <a:r>
              <a:rPr lang="en-US" sz="1600" dirty="0" err="1" smtClean="0"/>
              <a:t>Shengnong</a:t>
            </a:r>
            <a:endParaRPr lang="en-US" sz="1600" dirty="0" smtClean="0"/>
          </a:p>
          <a:p>
            <a:r>
              <a:rPr lang="en-US" sz="1600" dirty="0" err="1" smtClean="0"/>
              <a:t>Gutian</a:t>
            </a:r>
            <a:r>
              <a:rPr lang="en-US" sz="1600" dirty="0" smtClean="0"/>
              <a:t>=</a:t>
            </a:r>
            <a:r>
              <a:rPr lang="en-US" sz="1600" dirty="0" err="1" smtClean="0"/>
              <a:t>Tianmu</a:t>
            </a:r>
            <a:endParaRPr lang="en-US" sz="1600" dirty="0" smtClean="0"/>
          </a:p>
        </p:txBody>
      </p:sp>
      <p:sp>
        <p:nvSpPr>
          <p:cNvPr id="8" name="TextBox 7"/>
          <p:cNvSpPr txBox="1"/>
          <p:nvPr/>
        </p:nvSpPr>
        <p:spPr>
          <a:xfrm>
            <a:off x="5361709" y="1465645"/>
            <a:ext cx="2924175" cy="584775"/>
          </a:xfrm>
          <a:prstGeom prst="rect">
            <a:avLst/>
          </a:prstGeom>
          <a:noFill/>
        </p:spPr>
        <p:txBody>
          <a:bodyPr wrap="square" rtlCol="0">
            <a:spAutoFit/>
          </a:bodyPr>
          <a:lstStyle/>
          <a:p>
            <a:r>
              <a:rPr lang="en-US" sz="1600" dirty="0" smtClean="0"/>
              <a:t>White Mountain vs. </a:t>
            </a:r>
            <a:r>
              <a:rPr lang="en-US" sz="1600" dirty="0" err="1" smtClean="0"/>
              <a:t>Shengnong</a:t>
            </a:r>
            <a:endParaRPr lang="en-US" sz="1600" dirty="0" smtClean="0"/>
          </a:p>
          <a:p>
            <a:r>
              <a:rPr lang="en-US" sz="1600" dirty="0" err="1" smtClean="0"/>
              <a:t>Gutian</a:t>
            </a:r>
            <a:r>
              <a:rPr lang="en-US" sz="1600" dirty="0" smtClean="0"/>
              <a:t>=</a:t>
            </a:r>
            <a:r>
              <a:rPr lang="en-US" sz="1600" dirty="0" err="1" smtClean="0"/>
              <a:t>Tianmu</a:t>
            </a:r>
            <a:endParaRPr lang="en-US" sz="1600" dirty="0" smtClean="0"/>
          </a:p>
        </p:txBody>
      </p:sp>
    </p:spTree>
    <p:extLst>
      <p:ext uri="{BB962C8B-B14F-4D97-AF65-F5344CB8AC3E}">
        <p14:creationId xmlns:p14="http://schemas.microsoft.com/office/powerpoint/2010/main" val="23219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0899" y="1015254"/>
            <a:ext cx="8500726" cy="2521044"/>
          </a:xfrm>
        </p:spPr>
        <p:txBody>
          <a:bodyPr anchor="ctr" anchorCtr="0">
            <a:noAutofit/>
          </a:bodyPr>
          <a:lstStyle/>
          <a:p>
            <a:r>
              <a:rPr lang="en-US" sz="3200" b="1" dirty="0" smtClean="0">
                <a:latin typeface="Calibri" panose="020F0502020204030204" pitchFamily="34" charset="0"/>
                <a:ea typeface="Apple LiSung" charset="-120"/>
                <a:cs typeface="Calibri" panose="020F0502020204030204" pitchFamily="34" charset="0"/>
              </a:rPr>
              <a:t>Evolutionary </a:t>
            </a:r>
            <a:r>
              <a:rPr lang="en-US" sz="3200" b="1" dirty="0">
                <a:latin typeface="Calibri" panose="020F0502020204030204" pitchFamily="34" charset="0"/>
                <a:ea typeface="Apple LiSung" charset="-120"/>
                <a:cs typeface="Calibri" panose="020F0502020204030204" pitchFamily="34" charset="0"/>
              </a:rPr>
              <a:t>cause of phylogenetic diversity between East Asian and East North American </a:t>
            </a:r>
            <a:r>
              <a:rPr lang="en-US" sz="3200" b="1" dirty="0" smtClean="0">
                <a:latin typeface="Calibri" panose="020F0502020204030204" pitchFamily="34" charset="0"/>
                <a:ea typeface="Apple LiSung" charset="-120"/>
                <a:cs typeface="Calibri" panose="020F0502020204030204" pitchFamily="34" charset="0"/>
              </a:rPr>
              <a:t>disjunct </a:t>
            </a:r>
            <a:r>
              <a:rPr lang="en-US" sz="3200" b="1" dirty="0">
                <a:latin typeface="Calibri" panose="020F0502020204030204" pitchFamily="34" charset="0"/>
                <a:ea typeface="Apple LiSung" charset="-120"/>
                <a:cs typeface="Calibri" panose="020F0502020204030204" pitchFamily="34" charset="0"/>
              </a:rPr>
              <a:t>forest communities</a:t>
            </a:r>
            <a:endParaRPr lang="en-US" sz="3200" b="1" dirty="0">
              <a:latin typeface="Calibri" panose="020F0502020204030204" pitchFamily="34" charset="0"/>
              <a:ea typeface="Apple LiSung" charset="-120"/>
              <a:cs typeface="Calibri" panose="020F0502020204030204" pitchFamily="34" charset="0"/>
            </a:endParaRPr>
          </a:p>
        </p:txBody>
      </p:sp>
      <p:sp>
        <p:nvSpPr>
          <p:cNvPr id="3" name="Subtitle 2"/>
          <p:cNvSpPr>
            <a:spLocks noGrp="1"/>
          </p:cNvSpPr>
          <p:nvPr>
            <p:ph type="subTitle" idx="1"/>
          </p:nvPr>
        </p:nvSpPr>
        <p:spPr>
          <a:xfrm>
            <a:off x="1052262" y="4351288"/>
            <a:ext cx="6858000" cy="1487537"/>
          </a:xfrm>
        </p:spPr>
        <p:txBody>
          <a:bodyPr>
            <a:normAutofit/>
          </a:bodyPr>
          <a:lstStyle/>
          <a:p>
            <a:r>
              <a:rPr lang="en-US" sz="2800" b="1" dirty="0">
                <a:latin typeface="Calibri" panose="020F0502020204030204" pitchFamily="34" charset="0"/>
                <a:ea typeface="Apple LiSung" charset="-120"/>
                <a:cs typeface="Calibri" panose="020F0502020204030204" pitchFamily="34" charset="0"/>
              </a:rPr>
              <a:t>Miao  Sun, Hanyang Lin</a:t>
            </a:r>
            <a:endParaRPr lang="en-US" sz="2800" b="1" dirty="0">
              <a:latin typeface="Calibri" panose="020F0502020204030204" pitchFamily="34" charset="0"/>
              <a:ea typeface="Apple LiSung" charset="-120"/>
              <a:cs typeface="Calibri" panose="020F0502020204030204" pitchFamily="34" charset="0"/>
            </a:endParaRPr>
          </a:p>
          <a:p>
            <a:r>
              <a:rPr lang="en-US" sz="2800" b="1" dirty="0">
                <a:latin typeface="Calibri" panose="020F0502020204030204" pitchFamily="34" charset="0"/>
                <a:ea typeface="Apple LiSung" charset="-120"/>
                <a:cs typeface="Calibri" panose="020F0502020204030204" pitchFamily="34" charset="0"/>
              </a:rPr>
              <a:t>June </a:t>
            </a:r>
            <a:r>
              <a:rPr lang="en-US" sz="2800" b="1" dirty="0">
                <a:latin typeface="Calibri" panose="020F0502020204030204" pitchFamily="34" charset="0"/>
                <a:ea typeface="Apple LiSung" charset="-120"/>
                <a:cs typeface="Calibri" panose="020F0502020204030204" pitchFamily="34" charset="0"/>
              </a:rPr>
              <a:t>0</a:t>
            </a:r>
            <a:r>
              <a:rPr lang="en-US" sz="2800" b="1" dirty="0">
                <a:latin typeface="Calibri" panose="020F0502020204030204" pitchFamily="34" charset="0"/>
                <a:ea typeface="Apple LiSung" charset="-120"/>
                <a:cs typeface="Calibri" panose="020F0502020204030204" pitchFamily="34" charset="0"/>
              </a:rPr>
              <a:t>6</a:t>
            </a:r>
            <a:r>
              <a:rPr lang="en-US" sz="2800" b="1" dirty="0">
                <a:latin typeface="Calibri" panose="020F0502020204030204" pitchFamily="34" charset="0"/>
                <a:ea typeface="Apple LiSung" charset="-120"/>
                <a:cs typeface="Calibri" panose="020F0502020204030204" pitchFamily="34" charset="0"/>
              </a:rPr>
              <a:t>, 20</a:t>
            </a:r>
            <a:r>
              <a:rPr lang="en-US" sz="2800" b="1" dirty="0">
                <a:latin typeface="Calibri" panose="020F0502020204030204" pitchFamily="34" charset="0"/>
                <a:ea typeface="Apple LiSung" charset="-120"/>
                <a:cs typeface="Calibri" panose="020F0502020204030204" pitchFamily="34" charset="0"/>
                <a:sym typeface="+mn-ea"/>
              </a:rPr>
              <a:t>19</a:t>
            </a:r>
            <a:endParaRPr lang="en-US" sz="2800" b="1" dirty="0">
              <a:latin typeface="Calibri" panose="020F0502020204030204" pitchFamily="34" charset="0"/>
              <a:ea typeface="Apple LiSung" charset="-120"/>
              <a:cs typeface="Calibri" panose="020F0502020204030204" pitchFamily="34" charset="0"/>
            </a:endParaRPr>
          </a:p>
        </p:txBody>
      </p:sp>
    </p:spTree>
    <p:extLst>
      <p:ext uri="{BB962C8B-B14F-4D97-AF65-F5344CB8AC3E}">
        <p14:creationId xmlns:p14="http://schemas.microsoft.com/office/powerpoint/2010/main" val="3827262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p:nvPr/>
        </p:nvSpPr>
        <p:spPr>
          <a:xfrm>
            <a:off x="5361709" y="512121"/>
            <a:ext cx="3671455" cy="461665"/>
          </a:xfrm>
          <a:prstGeom prst="rect">
            <a:avLst/>
          </a:prstGeom>
          <a:noFill/>
        </p:spPr>
        <p:txBody>
          <a:bodyPr wrap="square" rtlCol="0">
            <a:spAutoFit/>
          </a:bodyPr>
          <a:lstStyle/>
          <a:p>
            <a:r>
              <a:rPr lang="en-US" sz="2400" b="1" dirty="0" smtClean="0">
                <a:ea typeface="Apple LiSung" charset="-120"/>
              </a:rPr>
              <a:t>No-Disjunct -</a:t>
            </a:r>
            <a:r>
              <a:rPr lang="en-US" sz="2400" b="1" dirty="0">
                <a:ea typeface="Apple LiSung" charset="-120"/>
              </a:rPr>
              <a:t>β diversity</a:t>
            </a:r>
          </a:p>
        </p:txBody>
      </p:sp>
      <p:pic>
        <p:nvPicPr>
          <p:cNvPr id="2" name="Picture 1"/>
          <p:cNvPicPr>
            <a:picLocks noChangeAspect="1"/>
          </p:cNvPicPr>
          <p:nvPr/>
        </p:nvPicPr>
        <p:blipFill>
          <a:blip r:embed="rId2"/>
          <a:stretch>
            <a:fillRect/>
          </a:stretch>
        </p:blipFill>
        <p:spPr>
          <a:xfrm>
            <a:off x="421615" y="654424"/>
            <a:ext cx="4615977" cy="4599432"/>
          </a:xfrm>
          <a:prstGeom prst="rect">
            <a:avLst/>
          </a:prstGeom>
        </p:spPr>
      </p:pic>
      <p:pic>
        <p:nvPicPr>
          <p:cNvPr id="3" name="Picture 2"/>
          <p:cNvPicPr>
            <a:picLocks noChangeAspect="1"/>
          </p:cNvPicPr>
          <p:nvPr/>
        </p:nvPicPr>
        <p:blipFill>
          <a:blip r:embed="rId3"/>
          <a:stretch>
            <a:fillRect/>
          </a:stretch>
        </p:blipFill>
        <p:spPr>
          <a:xfrm>
            <a:off x="4868907" y="2653552"/>
            <a:ext cx="4164257" cy="4114800"/>
          </a:xfrm>
          <a:prstGeom prst="rect">
            <a:avLst/>
          </a:prstGeom>
        </p:spPr>
      </p:pic>
      <p:sp>
        <p:nvSpPr>
          <p:cNvPr id="7" name="TextBox 6"/>
          <p:cNvSpPr txBox="1"/>
          <p:nvPr/>
        </p:nvSpPr>
        <p:spPr>
          <a:xfrm>
            <a:off x="5045383" y="1079047"/>
            <a:ext cx="4098618" cy="584775"/>
          </a:xfrm>
          <a:prstGeom prst="rect">
            <a:avLst/>
          </a:prstGeom>
          <a:noFill/>
        </p:spPr>
        <p:txBody>
          <a:bodyPr wrap="square" rtlCol="0">
            <a:spAutoFit/>
          </a:bodyPr>
          <a:lstStyle/>
          <a:p>
            <a:r>
              <a:rPr lang="en-US" sz="1600" dirty="0" smtClean="0"/>
              <a:t>Harvard=Mountain </a:t>
            </a:r>
          </a:p>
          <a:p>
            <a:r>
              <a:rPr lang="en-US" sz="1600" dirty="0" err="1" smtClean="0"/>
              <a:t>Shenong</a:t>
            </a:r>
            <a:r>
              <a:rPr lang="en-US" sz="1600" dirty="0" smtClean="0"/>
              <a:t> vs. White </a:t>
            </a:r>
            <a:r>
              <a:rPr lang="en-US" sz="1600" dirty="0" err="1" smtClean="0"/>
              <a:t>Moutian</a:t>
            </a:r>
            <a:endParaRPr lang="en-US" sz="1600" dirty="0" smtClean="0"/>
          </a:p>
        </p:txBody>
      </p:sp>
      <p:sp>
        <p:nvSpPr>
          <p:cNvPr id="8" name="TextBox 7"/>
          <p:cNvSpPr txBox="1"/>
          <p:nvPr/>
        </p:nvSpPr>
        <p:spPr>
          <a:xfrm>
            <a:off x="521008" y="5472495"/>
            <a:ext cx="4098618" cy="584775"/>
          </a:xfrm>
          <a:prstGeom prst="rect">
            <a:avLst/>
          </a:prstGeom>
          <a:noFill/>
        </p:spPr>
        <p:txBody>
          <a:bodyPr wrap="square" rtlCol="0">
            <a:spAutoFit/>
          </a:bodyPr>
          <a:lstStyle/>
          <a:p>
            <a:r>
              <a:rPr lang="en-US" sz="1600" dirty="0" smtClean="0"/>
              <a:t>White Mountain = Harvard</a:t>
            </a:r>
          </a:p>
          <a:p>
            <a:r>
              <a:rPr lang="en-US" sz="1600" dirty="0" err="1" smtClean="0"/>
              <a:t>Gutian</a:t>
            </a:r>
            <a:r>
              <a:rPr lang="en-US" sz="1600" dirty="0" smtClean="0"/>
              <a:t> vs. </a:t>
            </a:r>
            <a:r>
              <a:rPr lang="en-US" sz="1600" dirty="0" err="1" smtClean="0"/>
              <a:t>Changbai</a:t>
            </a:r>
            <a:endParaRPr lang="en-US" dirty="0"/>
          </a:p>
        </p:txBody>
      </p:sp>
    </p:spTree>
    <p:extLst>
      <p:ext uri="{BB962C8B-B14F-4D97-AF65-F5344CB8AC3E}">
        <p14:creationId xmlns:p14="http://schemas.microsoft.com/office/powerpoint/2010/main" val="543298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29929" y="2434800"/>
            <a:ext cx="8128296" cy="1143070"/>
          </a:xfrm>
          <a:prstGeom prst="rect">
            <a:avLst/>
          </a:prstGeom>
          <a:noFill/>
        </p:spPr>
        <p:txBody>
          <a:bodyPr wrap="square" rtlCol="0">
            <a:spAutoFit/>
          </a:bodyPr>
          <a:lstStyle/>
          <a:p>
            <a:pPr>
              <a:lnSpc>
                <a:spcPct val="150000"/>
              </a:lnSpc>
            </a:pPr>
            <a:r>
              <a:rPr lang="en-US" sz="2400" b="1" dirty="0" smtClean="0">
                <a:latin typeface="Calibri" panose="020F0502020204030204" pitchFamily="34" charset="0"/>
                <a:cs typeface="Calibri" panose="020F0502020204030204" pitchFamily="34" charset="0"/>
              </a:rPr>
              <a:t>Q4: </a:t>
            </a:r>
            <a:r>
              <a:rPr lang="en-US" sz="2400" b="1" dirty="0">
                <a:latin typeface="Calibri" panose="020F0502020204030204" pitchFamily="34" charset="0"/>
                <a:cs typeface="Calibri" panose="020F0502020204030204" pitchFamily="34" charset="0"/>
              </a:rPr>
              <a:t>Insights for community structure and community </a:t>
            </a:r>
            <a:r>
              <a:rPr lang="en-US" sz="2400" b="1" dirty="0" smtClean="0">
                <a:latin typeface="Calibri" panose="020F0502020204030204" pitchFamily="34" charset="0"/>
                <a:cs typeface="Calibri" panose="020F0502020204030204" pitchFamily="34" charset="0"/>
              </a:rPr>
              <a:t>assemblage </a:t>
            </a:r>
            <a:r>
              <a:rPr lang="en-US" sz="2400" b="1" dirty="0">
                <a:latin typeface="Calibri" panose="020F0502020204030204" pitchFamily="34" charset="0"/>
                <a:cs typeface="Calibri" panose="020F0502020204030204" pitchFamily="34" charset="0"/>
              </a:rPr>
              <a:t>process at regional and local scale, respectively?</a:t>
            </a:r>
          </a:p>
        </p:txBody>
      </p:sp>
    </p:spTree>
    <p:extLst>
      <p:ext uri="{BB962C8B-B14F-4D97-AF65-F5344CB8AC3E}">
        <p14:creationId xmlns:p14="http://schemas.microsoft.com/office/powerpoint/2010/main" val="3324209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330528961"/>
              </p:ext>
            </p:extLst>
          </p:nvPr>
        </p:nvGraphicFramePr>
        <p:xfrm>
          <a:off x="445764" y="1195111"/>
          <a:ext cx="7559718" cy="2443439"/>
        </p:xfrm>
        <a:graphic>
          <a:graphicData uri="http://schemas.openxmlformats.org/drawingml/2006/table">
            <a:tbl>
              <a:tblPr firstRow="1" bandRow="1">
                <a:tableStyleId>{5C22544A-7EE6-4342-B048-85BDC9FD1C3A}</a:tableStyleId>
              </a:tblPr>
              <a:tblGrid>
                <a:gridCol w="1490941">
                  <a:extLst>
                    <a:ext uri="{9D8B030D-6E8A-4147-A177-3AD203B41FA5}">
                      <a16:colId xmlns:a16="http://schemas.microsoft.com/office/drawing/2014/main" val="20000"/>
                    </a:ext>
                  </a:extLst>
                </a:gridCol>
                <a:gridCol w="1147154">
                  <a:extLst>
                    <a:ext uri="{9D8B030D-6E8A-4147-A177-3AD203B41FA5}">
                      <a16:colId xmlns:a16="http://schemas.microsoft.com/office/drawing/2014/main" val="20001"/>
                    </a:ext>
                  </a:extLst>
                </a:gridCol>
                <a:gridCol w="959223">
                  <a:extLst>
                    <a:ext uri="{9D8B030D-6E8A-4147-A177-3AD203B41FA5}">
                      <a16:colId xmlns:a16="http://schemas.microsoft.com/office/drawing/2014/main" val="20002"/>
                    </a:ext>
                  </a:extLst>
                </a:gridCol>
                <a:gridCol w="823155">
                  <a:extLst>
                    <a:ext uri="{9D8B030D-6E8A-4147-A177-3AD203B41FA5}">
                      <a16:colId xmlns:a16="http://schemas.microsoft.com/office/drawing/2014/main" val="20003"/>
                    </a:ext>
                  </a:extLst>
                </a:gridCol>
                <a:gridCol w="1247692">
                  <a:extLst>
                    <a:ext uri="{9D8B030D-6E8A-4147-A177-3AD203B41FA5}">
                      <a16:colId xmlns:a16="http://schemas.microsoft.com/office/drawing/2014/main" val="20004"/>
                    </a:ext>
                  </a:extLst>
                </a:gridCol>
                <a:gridCol w="1891553">
                  <a:extLst>
                    <a:ext uri="{9D8B030D-6E8A-4147-A177-3AD203B41FA5}">
                      <a16:colId xmlns:a16="http://schemas.microsoft.com/office/drawing/2014/main" val="20005"/>
                    </a:ext>
                  </a:extLst>
                </a:gridCol>
              </a:tblGrid>
              <a:tr h="388621">
                <a:tc>
                  <a:txBody>
                    <a:bodyPr/>
                    <a:lstStyle/>
                    <a:p>
                      <a:pPr>
                        <a:buNone/>
                      </a:pPr>
                      <a:r>
                        <a:rPr lang="en-US" sz="1800" b="1" dirty="0">
                          <a:ln>
                            <a:noFill/>
                          </a:ln>
                          <a:solidFill>
                            <a:prstClr val="black"/>
                          </a:solidFill>
                          <a:latin typeface="Apple LiSung" charset="-120"/>
                          <a:ea typeface="Apple LiSung" charset="-120"/>
                        </a:rPr>
                        <a:t>Categories</a:t>
                      </a:r>
                    </a:p>
                  </a:txBody>
                  <a:tcPr marL="68581" marR="68581" marT="34289" marB="34289"/>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ntaxa</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PD</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SES-PD</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NRI</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NTI</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extLst>
                  <a:ext uri="{0D108BD9-81ED-4DB2-BD59-A6C34878D82A}">
                    <a16:rowId xmlns:a16="http://schemas.microsoft.com/office/drawing/2014/main" val="10000"/>
                  </a:ext>
                </a:extLst>
              </a:tr>
              <a:tr h="320040">
                <a:tc>
                  <a:txBody>
                    <a:bodyPr/>
                    <a:lstStyle/>
                    <a:p>
                      <a:pPr indent="0">
                        <a:buNone/>
                      </a:pPr>
                      <a:r>
                        <a:rPr sz="1800" b="1" dirty="0">
                          <a:solidFill>
                            <a:srgbClr val="FF0000"/>
                          </a:solidFill>
                          <a:effectLst/>
                          <a:latin typeface="Apple LiSung" charset="-120"/>
                          <a:ea typeface="Apple LiSung" charset="-120"/>
                          <a:cs typeface="Calibri" charset="0"/>
                        </a:rPr>
                        <a:t>CN</a:t>
                      </a:r>
                      <a:endParaRPr lang="en-US" sz="1800" b="1" dirty="0">
                        <a:solidFill>
                          <a:srgbClr val="FF0000"/>
                        </a:solidFill>
                        <a:effectLst/>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3667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66034.38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-2.7</a:t>
                      </a:r>
                      <a:r>
                        <a:rPr lang="en-US" sz="1800" b="1">
                          <a:solidFill>
                            <a:schemeClr val="tx1"/>
                          </a:solidFill>
                          <a:latin typeface="Apple LiSung" charset="-120"/>
                          <a:ea typeface="Apple LiSung" charset="-120"/>
                          <a:cs typeface="Calibri" charset="0"/>
                        </a:rPr>
                        <a:t>1</a:t>
                      </a: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-0.5</a:t>
                      </a:r>
                      <a:r>
                        <a:rPr lang="en-US" sz="1800" b="1">
                          <a:solidFill>
                            <a:srgbClr val="000000"/>
                          </a:solidFill>
                          <a:latin typeface="Apple LiSung" charset="-120"/>
                          <a:ea typeface="Apple LiSung" charset="-120"/>
                          <a:cs typeface="Calibri" charset="0"/>
                        </a:rPr>
                        <a:t>8</a:t>
                      </a:r>
                      <a:r>
                        <a:rPr sz="1800" b="1">
                          <a:solidFill>
                            <a:srgbClr val="000000"/>
                          </a:solidFill>
                          <a:latin typeface="Apple LiSung" charset="-120"/>
                          <a:ea typeface="Apple LiSung" charset="-120"/>
                          <a:cs typeface="Calibri" charset="0"/>
                        </a:rPr>
                        <a:t>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B050"/>
                          </a:solidFill>
                          <a:latin typeface="Apple LiSung" charset="-120"/>
                          <a:ea typeface="Apple LiSung" charset="-120"/>
                          <a:cs typeface="Calibri" charset="0"/>
                        </a:rPr>
                        <a:t>2.0</a:t>
                      </a:r>
                      <a:r>
                        <a:rPr lang="en-US" sz="1800" b="1">
                          <a:solidFill>
                            <a:srgbClr val="00B050"/>
                          </a:solidFill>
                          <a:latin typeface="Apple LiSung" charset="-120"/>
                          <a:ea typeface="Apple LiSung" charset="-120"/>
                          <a:cs typeface="Calibri" charset="0"/>
                        </a:rPr>
                        <a:t>8</a:t>
                      </a:r>
                      <a:r>
                        <a:rPr sz="1800" b="1">
                          <a:solidFill>
                            <a:srgbClr val="00B050"/>
                          </a:solidFill>
                          <a:latin typeface="Apple LiSung" charset="-120"/>
                          <a:ea typeface="Apple LiSung" charset="-120"/>
                          <a:cs typeface="Calibri" charset="0"/>
                        </a:rPr>
                        <a:t> </a:t>
                      </a:r>
                      <a:endParaRPr lang="en-US" sz="18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1"/>
                  </a:ext>
                </a:extLst>
              </a:tr>
              <a:tr h="365979">
                <a:tc>
                  <a:txBody>
                    <a:bodyPr/>
                    <a:lstStyle/>
                    <a:p>
                      <a:pPr indent="0">
                        <a:buNone/>
                      </a:pPr>
                      <a:r>
                        <a:rPr sz="1800" b="1">
                          <a:solidFill>
                            <a:srgbClr val="FF0000"/>
                          </a:solidFill>
                          <a:effectLst/>
                          <a:latin typeface="Apple LiSung" charset="-120"/>
                          <a:ea typeface="Apple LiSung" charset="-120"/>
                          <a:cs typeface="Calibri" charset="0"/>
                        </a:rPr>
                        <a:t>US</a:t>
                      </a:r>
                      <a:endParaRPr lang="en-US" sz="1800" b="1">
                        <a:solidFill>
                          <a:srgbClr val="FF0000"/>
                        </a:solidFill>
                        <a:effectLst/>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2194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44617.83</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-6.40</a:t>
                      </a:r>
                      <a:endParaRPr lang="en-US" sz="18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1.28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B050"/>
                          </a:solidFill>
                          <a:latin typeface="Apple LiSung" charset="-120"/>
                          <a:ea typeface="Apple LiSung" charset="-120"/>
                          <a:cs typeface="Calibri" charset="0"/>
                        </a:rPr>
                        <a:t>4.94 </a:t>
                      </a:r>
                      <a:endParaRPr lang="en-US" sz="18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2"/>
                  </a:ext>
                </a:extLst>
              </a:tr>
              <a:tr h="320040">
                <a:tc>
                  <a:txBody>
                    <a:bodyPr/>
                    <a:lstStyle/>
                    <a:p>
                      <a:pPr indent="0">
                        <a:buNone/>
                      </a:pPr>
                      <a:r>
                        <a:rPr sz="1800" b="1" dirty="0" smtClean="0">
                          <a:solidFill>
                            <a:srgbClr val="00B050"/>
                          </a:solidFill>
                          <a:latin typeface="Apple LiSung" charset="-120"/>
                          <a:ea typeface="Apple LiSung" charset="-120"/>
                          <a:cs typeface="Calibri" charset="0"/>
                        </a:rPr>
                        <a:t>Wood</a:t>
                      </a:r>
                      <a:r>
                        <a:rPr lang="en-US" sz="1800" b="1" dirty="0" smtClean="0">
                          <a:solidFill>
                            <a:srgbClr val="00B050"/>
                          </a:solidFill>
                          <a:latin typeface="Apple LiSung" charset="-120"/>
                          <a:ea typeface="Apple LiSung" charset="-120"/>
                          <a:cs typeface="Calibri" charset="0"/>
                        </a:rPr>
                        <a:t>y</a:t>
                      </a:r>
                      <a:endParaRPr lang="en-US" sz="1800" b="1" dirty="0">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1845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38071.57</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-9.12</a:t>
                      </a:r>
                      <a:endParaRPr lang="en-US" sz="1800" b="1" dirty="0">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FF0000"/>
                          </a:solidFill>
                          <a:latin typeface="Apple LiSung" charset="-120"/>
                          <a:ea typeface="Apple LiSung" charset="-120"/>
                          <a:cs typeface="Calibri" charset="0"/>
                        </a:rPr>
                        <a:t>-8.4</a:t>
                      </a:r>
                      <a:r>
                        <a:rPr lang="en-US" sz="1800" b="1">
                          <a:solidFill>
                            <a:srgbClr val="FF0000"/>
                          </a:solidFill>
                          <a:latin typeface="Apple LiSung" charset="-120"/>
                          <a:ea typeface="Apple LiSung" charset="-120"/>
                          <a:cs typeface="Calibri" charset="0"/>
                        </a:rPr>
                        <a:t>3</a:t>
                      </a:r>
                      <a:r>
                        <a:rPr sz="1800" b="1">
                          <a:solidFill>
                            <a:srgbClr val="FF0000"/>
                          </a:solidFill>
                          <a:latin typeface="Apple LiSung" charset="-120"/>
                          <a:ea typeface="Apple LiSung" charset="-120"/>
                          <a:cs typeface="Calibri" charset="0"/>
                        </a:rPr>
                        <a:t> </a:t>
                      </a:r>
                      <a:endParaRPr lang="en-US" sz="1800" b="1">
                        <a:solidFill>
                          <a:srgbClr val="FF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B050"/>
                          </a:solidFill>
                          <a:latin typeface="Apple LiSung" charset="-120"/>
                          <a:ea typeface="Apple LiSung" charset="-120"/>
                          <a:cs typeface="Calibri" charset="0"/>
                        </a:rPr>
                        <a:t>5.31 </a:t>
                      </a:r>
                      <a:endParaRPr lang="en-US" sz="18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3"/>
                  </a:ext>
                </a:extLst>
              </a:tr>
              <a:tr h="320040">
                <a:tc>
                  <a:txBody>
                    <a:bodyPr/>
                    <a:lstStyle/>
                    <a:p>
                      <a:pPr indent="0">
                        <a:buNone/>
                      </a:pPr>
                      <a:r>
                        <a:rPr sz="1800" b="1">
                          <a:solidFill>
                            <a:srgbClr val="00B050"/>
                          </a:solidFill>
                          <a:latin typeface="Apple LiSung" charset="-120"/>
                          <a:ea typeface="Apple LiSung" charset="-120"/>
                          <a:cs typeface="Calibri" charset="0"/>
                        </a:rPr>
                        <a:t>Herb</a:t>
                      </a:r>
                      <a:endParaRPr lang="en-US" sz="1800" b="1">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3743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55541.5</a:t>
                      </a:r>
                      <a:r>
                        <a:rPr lang="en-US" sz="1800" b="1">
                          <a:solidFill>
                            <a:srgbClr val="000000"/>
                          </a:solidFill>
                          <a:latin typeface="Apple LiSung" charset="-120"/>
                          <a:ea typeface="Apple LiSung" charset="-120"/>
                          <a:cs typeface="Calibri" charset="0"/>
                        </a:rPr>
                        <a:t>9</a:t>
                      </a:r>
                      <a:r>
                        <a:rPr sz="1800" b="1">
                          <a:solidFill>
                            <a:srgbClr val="000000"/>
                          </a:solidFill>
                          <a:latin typeface="Apple LiSung" charset="-120"/>
                          <a:ea typeface="Apple LiSung" charset="-120"/>
                          <a:cs typeface="Calibri" charset="0"/>
                        </a:rPr>
                        <a:t>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-22.0</a:t>
                      </a:r>
                      <a:r>
                        <a:rPr lang="en-US" sz="1800" b="1" dirty="0">
                          <a:solidFill>
                            <a:schemeClr val="tx1"/>
                          </a:solidFill>
                          <a:latin typeface="Apple LiSung" charset="-120"/>
                          <a:ea typeface="Apple LiSung" charset="-120"/>
                          <a:cs typeface="Calibri" charset="0"/>
                        </a:rPr>
                        <a:t>4</a:t>
                      </a: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16.0</a:t>
                      </a:r>
                      <a:r>
                        <a:rPr lang="en-US" sz="1800" b="1" dirty="0">
                          <a:solidFill>
                            <a:srgbClr val="00B050"/>
                          </a:solidFill>
                          <a:latin typeface="Apple LiSung" charset="-120"/>
                          <a:ea typeface="Apple LiSung" charset="-120"/>
                          <a:cs typeface="Calibri" charset="0"/>
                        </a:rPr>
                        <a:t>8</a:t>
                      </a:r>
                      <a:r>
                        <a:rPr sz="1800" b="1" dirty="0">
                          <a:solidFill>
                            <a:srgbClr val="00B050"/>
                          </a:solidFill>
                          <a:latin typeface="Apple LiSung" charset="-120"/>
                          <a:ea typeface="Apple LiSung" charset="-120"/>
                          <a:cs typeface="Calibri" charset="0"/>
                        </a:rPr>
                        <a:t> </a:t>
                      </a:r>
                      <a:endParaRPr lang="en-US" sz="1800" b="1" dirty="0">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12.36 </a:t>
                      </a:r>
                      <a:endParaRPr lang="en-US" sz="1800" b="1" dirty="0">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4"/>
                  </a:ext>
                </a:extLst>
              </a:tr>
              <a:tr h="366769">
                <a:tc>
                  <a:txBody>
                    <a:bodyPr/>
                    <a:lstStyle/>
                    <a:p>
                      <a:pPr indent="0">
                        <a:buNone/>
                      </a:pPr>
                      <a:r>
                        <a:rPr sz="1800" b="1">
                          <a:solidFill>
                            <a:srgbClr val="7030A0"/>
                          </a:solidFill>
                          <a:latin typeface="Apple LiSung" charset="-120"/>
                          <a:ea typeface="Apple LiSung" charset="-120"/>
                          <a:cs typeface="Calibri" charset="0"/>
                        </a:rPr>
                        <a:t>Angiosperms</a:t>
                      </a:r>
                      <a:endParaRPr lang="en-US" sz="1800" b="1">
                        <a:solidFill>
                          <a:srgbClr val="7030A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5532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86493.4</a:t>
                      </a:r>
                      <a:r>
                        <a:rPr lang="en-US" sz="1800" b="1">
                          <a:solidFill>
                            <a:srgbClr val="000000"/>
                          </a:solidFill>
                          <a:latin typeface="Apple LiSung" charset="-120"/>
                          <a:ea typeface="Apple LiSung" charset="-120"/>
                          <a:cs typeface="Calibri" charset="0"/>
                        </a:rPr>
                        <a:t>8</a:t>
                      </a:r>
                      <a:r>
                        <a:rPr sz="1800" b="1">
                          <a:solidFill>
                            <a:srgbClr val="000000"/>
                          </a:solidFill>
                          <a:latin typeface="Apple LiSung" charset="-120"/>
                          <a:ea typeface="Apple LiSung" charset="-120"/>
                          <a:cs typeface="Calibri" charset="0"/>
                        </a:rPr>
                        <a:t>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-12.26</a:t>
                      </a:r>
                      <a:endParaRPr lang="en-US" sz="1800" b="1" dirty="0">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72.62</a:t>
                      </a:r>
                      <a:endParaRPr lang="en-US" sz="1800" b="1" dirty="0">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B050"/>
                          </a:solidFill>
                          <a:latin typeface="Apple LiSung" charset="-120"/>
                          <a:ea typeface="Apple LiSung" charset="-120"/>
                          <a:cs typeface="Calibri" charset="0"/>
                        </a:rPr>
                        <a:t>3.4</a:t>
                      </a:r>
                      <a:r>
                        <a:rPr lang="en-US" sz="1800" b="1">
                          <a:solidFill>
                            <a:srgbClr val="00B050"/>
                          </a:solidFill>
                          <a:latin typeface="Apple LiSung" charset="-120"/>
                          <a:ea typeface="Apple LiSung" charset="-120"/>
                          <a:cs typeface="Calibri" charset="0"/>
                        </a:rPr>
                        <a:t>3</a:t>
                      </a:r>
                      <a:r>
                        <a:rPr sz="1800" b="1">
                          <a:solidFill>
                            <a:srgbClr val="00B050"/>
                          </a:solidFill>
                          <a:latin typeface="Apple LiSung" charset="-120"/>
                          <a:ea typeface="Apple LiSung" charset="-120"/>
                          <a:cs typeface="Calibri" charset="0"/>
                        </a:rPr>
                        <a:t> </a:t>
                      </a:r>
                      <a:endParaRPr lang="en-US" sz="18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5"/>
                  </a:ext>
                </a:extLst>
              </a:tr>
              <a:tr h="361950">
                <a:tc>
                  <a:txBody>
                    <a:bodyPr/>
                    <a:lstStyle/>
                    <a:p>
                      <a:pPr indent="0">
                        <a:buNone/>
                      </a:pPr>
                      <a:r>
                        <a:rPr sz="1800" b="1" dirty="0">
                          <a:solidFill>
                            <a:srgbClr val="7030A0"/>
                          </a:solidFill>
                          <a:latin typeface="Apple LiSung" charset="-120"/>
                          <a:ea typeface="Apple LiSung" charset="-120"/>
                          <a:cs typeface="Calibri" charset="0"/>
                        </a:rPr>
                        <a:t>Gymnosperm</a:t>
                      </a:r>
                      <a:r>
                        <a:rPr lang="en-US" sz="1800" b="1" dirty="0">
                          <a:solidFill>
                            <a:srgbClr val="7030A0"/>
                          </a:solidFill>
                          <a:latin typeface="Apple LiSung" charset="-120"/>
                          <a:ea typeface="Apple LiSung" charset="-120"/>
                          <a:cs typeface="Calibri" charset="0"/>
                        </a:rPr>
                        <a:t>s</a:t>
                      </a: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76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2389.2</a:t>
                      </a:r>
                      <a:r>
                        <a:rPr lang="en-US" sz="1800" b="1" dirty="0">
                          <a:solidFill>
                            <a:srgbClr val="000000"/>
                          </a:solidFill>
                          <a:latin typeface="Apple LiSung" charset="-120"/>
                          <a:ea typeface="Apple LiSung" charset="-120"/>
                          <a:cs typeface="Calibri" charset="0"/>
                        </a:rPr>
                        <a:t>4</a:t>
                      </a:r>
                      <a:r>
                        <a:rPr sz="1800" b="1" dirty="0">
                          <a:solidFill>
                            <a:srgbClr val="000000"/>
                          </a:solidFill>
                          <a:latin typeface="Apple LiSung" charset="-120"/>
                          <a:ea typeface="Apple LiSung" charset="-120"/>
                          <a:cs typeface="Calibri" charset="0"/>
                        </a:rPr>
                        <a:t>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-8.9</a:t>
                      </a:r>
                      <a:r>
                        <a:rPr lang="en-US" sz="1800" b="1" dirty="0">
                          <a:solidFill>
                            <a:schemeClr val="tx1"/>
                          </a:solidFill>
                          <a:latin typeface="Apple LiSung" charset="-120"/>
                          <a:ea typeface="Apple LiSung" charset="-120"/>
                          <a:cs typeface="Calibri" charset="0"/>
                        </a:rPr>
                        <a:t>1</a:t>
                      </a: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4.4</a:t>
                      </a:r>
                      <a:r>
                        <a:rPr lang="en-US" sz="1800" b="1" dirty="0">
                          <a:solidFill>
                            <a:srgbClr val="00B050"/>
                          </a:solidFill>
                          <a:latin typeface="Apple LiSung" charset="-120"/>
                          <a:ea typeface="Apple LiSung" charset="-120"/>
                          <a:cs typeface="Calibri" charset="0"/>
                        </a:rPr>
                        <a:t>6</a:t>
                      </a:r>
                      <a:r>
                        <a:rPr sz="1800" b="1" dirty="0">
                          <a:solidFill>
                            <a:srgbClr val="00B050"/>
                          </a:solidFill>
                          <a:latin typeface="Apple LiSung" charset="-120"/>
                          <a:ea typeface="Apple LiSung" charset="-120"/>
                          <a:cs typeface="Calibri" charset="0"/>
                        </a:rPr>
                        <a:t> </a:t>
                      </a:r>
                      <a:endParaRPr lang="en-US" sz="1800" b="1" dirty="0">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B050"/>
                          </a:solidFill>
                          <a:latin typeface="Apple LiSung" charset="-120"/>
                          <a:ea typeface="Apple LiSung" charset="-120"/>
                          <a:cs typeface="Calibri" charset="0"/>
                        </a:rPr>
                        <a:t>7.80 </a:t>
                      </a:r>
                      <a:endParaRPr lang="en-US" sz="1800" b="1" dirty="0">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6"/>
                  </a:ext>
                </a:extLst>
              </a:tr>
            </a:tbl>
          </a:graphicData>
        </a:graphic>
      </p:graphicFrame>
      <p:sp>
        <p:nvSpPr>
          <p:cNvPr id="17" name="Text Box 16"/>
          <p:cNvSpPr txBox="1"/>
          <p:nvPr/>
        </p:nvSpPr>
        <p:spPr>
          <a:xfrm>
            <a:off x="445764" y="4017514"/>
            <a:ext cx="4050036" cy="646331"/>
          </a:xfrm>
          <a:prstGeom prst="rect">
            <a:avLst/>
          </a:prstGeom>
          <a:noFill/>
        </p:spPr>
        <p:txBody>
          <a:bodyPr wrap="square" rtlCol="0">
            <a:spAutoFit/>
          </a:bodyPr>
          <a:lstStyle/>
          <a:p>
            <a:r>
              <a:rPr lang="en-US" b="1" dirty="0">
                <a:solidFill>
                  <a:srgbClr val="FF0000"/>
                </a:solidFill>
                <a:latin typeface="Apple LiSung" charset="-120"/>
                <a:ea typeface="Apple LiSung" charset="-120"/>
              </a:rPr>
              <a:t>Red: significant </a:t>
            </a:r>
            <a:r>
              <a:rPr lang="en-US" b="1" dirty="0">
                <a:solidFill>
                  <a:srgbClr val="FF0000"/>
                </a:solidFill>
                <a:latin typeface="Apple LiSung" charset="-120"/>
                <a:ea typeface="Apple LiSung" charset="-120"/>
                <a:sym typeface="+mn-ea"/>
              </a:rPr>
              <a:t>over-dispersion</a:t>
            </a:r>
            <a:endParaRPr lang="en-US" b="1" dirty="0">
              <a:latin typeface="Apple LiSung" charset="-120"/>
              <a:ea typeface="Apple LiSung" charset="-120"/>
            </a:endParaRPr>
          </a:p>
          <a:p>
            <a:r>
              <a:rPr lang="en-US" b="1" dirty="0">
                <a:solidFill>
                  <a:srgbClr val="00B050"/>
                </a:solidFill>
                <a:latin typeface="Apple LiSung" charset="-120"/>
                <a:ea typeface="Apple LiSung" charset="-120"/>
              </a:rPr>
              <a:t>Green: significant </a:t>
            </a:r>
            <a:r>
              <a:rPr lang="en-US" b="1" dirty="0">
                <a:solidFill>
                  <a:srgbClr val="00B050"/>
                </a:solidFill>
                <a:latin typeface="Apple LiSung" charset="-120"/>
                <a:ea typeface="Apple LiSung" charset="-120"/>
                <a:sym typeface="+mn-ea"/>
              </a:rPr>
              <a:t>clustering</a:t>
            </a:r>
          </a:p>
        </p:txBody>
      </p:sp>
      <p:sp>
        <p:nvSpPr>
          <p:cNvPr id="4" name="TextBox 3"/>
          <p:cNvSpPr txBox="1"/>
          <p:nvPr/>
        </p:nvSpPr>
        <p:spPr>
          <a:xfrm>
            <a:off x="445764" y="5252144"/>
            <a:ext cx="7991474"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Overall clustering; Woody over-dispersion</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25020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2442819242"/>
              </p:ext>
            </p:extLst>
          </p:nvPr>
        </p:nvGraphicFramePr>
        <p:xfrm>
          <a:off x="551498" y="510402"/>
          <a:ext cx="6024087" cy="4501038"/>
        </p:xfrm>
        <a:graphic>
          <a:graphicData uri="http://schemas.openxmlformats.org/drawingml/2006/table">
            <a:tbl>
              <a:tblPr firstRow="1" bandRow="1">
                <a:tableStyleId>{5C22544A-7EE6-4342-B048-85BDC9FD1C3A}</a:tableStyleId>
              </a:tblPr>
              <a:tblGrid>
                <a:gridCol w="839152">
                  <a:extLst>
                    <a:ext uri="{9D8B030D-6E8A-4147-A177-3AD203B41FA5}">
                      <a16:colId xmlns:a16="http://schemas.microsoft.com/office/drawing/2014/main" val="20000"/>
                    </a:ext>
                  </a:extLst>
                </a:gridCol>
                <a:gridCol w="138112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952500">
                  <a:extLst>
                    <a:ext uri="{9D8B030D-6E8A-4147-A177-3AD203B41FA5}">
                      <a16:colId xmlns:a16="http://schemas.microsoft.com/office/drawing/2014/main" val="20004"/>
                    </a:ext>
                  </a:extLst>
                </a:gridCol>
                <a:gridCol w="942975">
                  <a:extLst>
                    <a:ext uri="{9D8B030D-6E8A-4147-A177-3AD203B41FA5}">
                      <a16:colId xmlns:a16="http://schemas.microsoft.com/office/drawing/2014/main" val="20006"/>
                    </a:ext>
                  </a:extLst>
                </a:gridCol>
                <a:gridCol w="946310">
                  <a:extLst>
                    <a:ext uri="{9D8B030D-6E8A-4147-A177-3AD203B41FA5}">
                      <a16:colId xmlns:a16="http://schemas.microsoft.com/office/drawing/2014/main" val="20008"/>
                    </a:ext>
                  </a:extLst>
                </a:gridCol>
              </a:tblGrid>
              <a:tr h="524352">
                <a:tc>
                  <a:txBody>
                    <a:bodyPr/>
                    <a:lstStyle/>
                    <a:p>
                      <a:pPr indent="0" algn="l">
                        <a:buNone/>
                      </a:pPr>
                      <a:r>
                        <a:rPr sz="1400" b="1">
                          <a:solidFill>
                            <a:srgbClr val="000000"/>
                          </a:solidFill>
                          <a:latin typeface="Apple LiSung" charset="-120"/>
                          <a:ea typeface="Apple LiSung" charset="-120"/>
                          <a:cs typeface="Calibri" charset="0"/>
                        </a:rPr>
                        <a:t>Country</a:t>
                      </a:r>
                      <a:endParaRPr lang="en-US" sz="14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a:solidFill>
                            <a:srgbClr val="000000"/>
                          </a:solidFill>
                          <a:latin typeface="Apple LiSung" charset="-120"/>
                          <a:ea typeface="Apple LiSung" charset="-120"/>
                          <a:cs typeface="Calibri" charset="0"/>
                        </a:rPr>
                        <a:t>Site</a:t>
                      </a:r>
                      <a:endParaRPr lang="en-US" sz="1400" b="1">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dirty="0" err="1">
                          <a:solidFill>
                            <a:srgbClr val="000000"/>
                          </a:solidFill>
                          <a:latin typeface="Apple LiSung" charset="-120"/>
                          <a:ea typeface="Apple LiSung" charset="-120"/>
                          <a:cs typeface="Calibri" charset="0"/>
                        </a:rPr>
                        <a:t>ntaxa</a:t>
                      </a:r>
                      <a:endParaRPr lang="en-US" sz="14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dirty="0">
                          <a:solidFill>
                            <a:srgbClr val="000000"/>
                          </a:solidFill>
                          <a:latin typeface="Apple LiSung" charset="-120"/>
                          <a:ea typeface="Apple LiSung" charset="-120"/>
                          <a:cs typeface="Calibri" charset="0"/>
                        </a:rPr>
                        <a:t>SES-</a:t>
                      </a:r>
                      <a:r>
                        <a:rPr sz="1400" b="1" dirty="0" err="1">
                          <a:solidFill>
                            <a:srgbClr val="000000"/>
                          </a:solidFill>
                          <a:latin typeface="Apple LiSung" charset="-120"/>
                          <a:ea typeface="Apple LiSung" charset="-120"/>
                          <a:cs typeface="Calibri" charset="0"/>
                        </a:rPr>
                        <a:t>PDt</a:t>
                      </a:r>
                      <a:endParaRPr lang="en-US" sz="14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dirty="0" err="1">
                          <a:solidFill>
                            <a:srgbClr val="000000"/>
                          </a:solidFill>
                          <a:latin typeface="Apple LiSung" charset="-120"/>
                          <a:ea typeface="Apple LiSung" charset="-120"/>
                          <a:cs typeface="Calibri" charset="0"/>
                        </a:rPr>
                        <a:t>NRIt</a:t>
                      </a:r>
                      <a:endParaRPr lang="en-US" sz="1400" b="1" dirty="0">
                        <a:solidFill>
                          <a:srgbClr val="000000"/>
                        </a:solidFill>
                        <a:latin typeface="Apple LiSung" charset="-120"/>
                        <a:ea typeface="Apple LiSung" charset="-120"/>
                        <a:cs typeface="Calibri" charset="0"/>
                      </a:endParaRPr>
                    </a:p>
                  </a:txBody>
                  <a:tcPr marL="0" marR="0" marT="0" marB="0" anchor="ctr"/>
                </a:tc>
                <a:tc>
                  <a:txBody>
                    <a:bodyPr/>
                    <a:lstStyle/>
                    <a:p>
                      <a:pPr indent="0" algn="l">
                        <a:buNone/>
                      </a:pPr>
                      <a:r>
                        <a:rPr sz="1400" b="1" dirty="0" err="1">
                          <a:solidFill>
                            <a:srgbClr val="000000"/>
                          </a:solidFill>
                          <a:latin typeface="Apple LiSung" charset="-120"/>
                          <a:ea typeface="Apple LiSung" charset="-120"/>
                          <a:cs typeface="Calibri" charset="0"/>
                        </a:rPr>
                        <a:t>NTIt</a:t>
                      </a:r>
                      <a:endParaRPr lang="en-US" sz="1400" b="1" dirty="0">
                        <a:solidFill>
                          <a:srgbClr val="000000"/>
                        </a:solidFill>
                        <a:latin typeface="Apple LiSung" charset="-120"/>
                        <a:ea typeface="Apple LiSung" charset="-120"/>
                        <a:cs typeface="Calibri" charset="0"/>
                      </a:endParaRPr>
                    </a:p>
                  </a:txBody>
                  <a:tcPr marL="0" marR="0" marT="0" marB="0" anchor="ctr"/>
                </a:tc>
                <a:extLst>
                  <a:ext uri="{0D108BD9-81ED-4DB2-BD59-A6C34878D82A}">
                    <a16:rowId xmlns:a16="http://schemas.microsoft.com/office/drawing/2014/main" val="10000"/>
                  </a:ext>
                </a:extLst>
              </a:tr>
              <a:tr h="36576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Changbai</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1140</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-8.92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1.10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5.50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1"/>
                  </a:ext>
                </a:extLst>
              </a:tr>
              <a:tr h="36576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Dongling</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773</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-7.58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-0.41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5.81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2"/>
                  </a:ext>
                </a:extLst>
              </a:tr>
              <a:tr h="36576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Shennong</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1559</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-1.57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-0.80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2.44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3"/>
                  </a:ext>
                </a:extLst>
              </a:tr>
              <a:tr h="32004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dirty="0" err="1">
                          <a:solidFill>
                            <a:srgbClr val="000000"/>
                          </a:solidFill>
                          <a:latin typeface="Apple LiSung" charset="-120"/>
                          <a:ea typeface="Apple LiSung" charset="-120"/>
                          <a:cs typeface="Calibri" charset="0"/>
                        </a:rPr>
                        <a:t>Tianmu</a:t>
                      </a:r>
                      <a:endParaRPr lang="en-US" sz="14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1188</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-0.63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0.80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1.90 </a:t>
                      </a:r>
                      <a:endParaRPr lang="en-US" sz="14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4"/>
                  </a:ext>
                </a:extLst>
              </a:tr>
              <a:tr h="320040">
                <a:tc>
                  <a:txBody>
                    <a:bodyPr/>
                    <a:lstStyle/>
                    <a:p>
                      <a:pPr indent="0">
                        <a:buNone/>
                      </a:pPr>
                      <a:r>
                        <a:rPr sz="1400" b="1">
                          <a:solidFill>
                            <a:srgbClr val="000000"/>
                          </a:solidFill>
                          <a:latin typeface="Apple LiSung" charset="-120"/>
                          <a:ea typeface="Apple LiSung" charset="-120"/>
                          <a:cs typeface="Calibri" charset="0"/>
                        </a:rPr>
                        <a:t>CN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Gutian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1209</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0.56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-0.89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0.17 </a:t>
                      </a:r>
                      <a:endParaRPr lang="en-US" sz="14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5"/>
                  </a:ext>
                </a:extLst>
              </a:tr>
              <a:tr h="457200">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White_Mountain</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254</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-3.49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FF0000"/>
                          </a:solidFill>
                          <a:latin typeface="Apple LiSung" charset="-120"/>
                          <a:ea typeface="Apple LiSung" charset="-120"/>
                          <a:cs typeface="Calibri" charset="0"/>
                        </a:rPr>
                        <a:t>-2.64 </a:t>
                      </a:r>
                      <a:endParaRPr lang="en-US" sz="1400" b="1">
                        <a:solidFill>
                          <a:srgbClr val="FF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2.79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6"/>
                  </a:ext>
                </a:extLst>
              </a:tr>
              <a:tr h="320040">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Havard</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897</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-6.34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-0.35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4.82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7"/>
                  </a:ext>
                </a:extLst>
              </a:tr>
              <a:tr h="457200">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Mountain_Lake</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dirty="0">
                          <a:solidFill>
                            <a:srgbClr val="000000"/>
                          </a:solidFill>
                          <a:latin typeface="Apple LiSung" charset="-120"/>
                          <a:ea typeface="Apple LiSung" charset="-120"/>
                          <a:cs typeface="Calibri" charset="0"/>
                        </a:rPr>
                        <a:t>381</a:t>
                      </a:r>
                      <a:endParaRPr lang="en-US" sz="14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-3.61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-0.69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3.60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8"/>
                  </a:ext>
                </a:extLst>
              </a:tr>
              <a:tr h="319563">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Coweeta</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681</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-5.35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2.05 </a:t>
                      </a:r>
                      <a:endParaRPr lang="en-US" sz="1400" b="1">
                        <a:solidFill>
                          <a:srgbClr val="00B05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4.18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9"/>
                  </a:ext>
                </a:extLst>
              </a:tr>
              <a:tr h="365760">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Talladega</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533</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-2.89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1.17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B050"/>
                          </a:solidFill>
                          <a:latin typeface="Apple LiSung" charset="-120"/>
                          <a:ea typeface="Apple LiSung" charset="-120"/>
                          <a:cs typeface="Calibri" charset="0"/>
                        </a:rPr>
                        <a:t>1.94 </a:t>
                      </a:r>
                      <a:endParaRPr lang="en-US" sz="14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10"/>
                  </a:ext>
                </a:extLst>
              </a:tr>
              <a:tr h="319563">
                <a:tc>
                  <a:txBody>
                    <a:bodyPr/>
                    <a:lstStyle/>
                    <a:p>
                      <a:pPr indent="0">
                        <a:buNone/>
                      </a:pPr>
                      <a:r>
                        <a:rPr sz="1400" b="1">
                          <a:solidFill>
                            <a:srgbClr val="000000"/>
                          </a:solidFill>
                          <a:latin typeface="Apple LiSung" charset="-120"/>
                          <a:ea typeface="Apple LiSung" charset="-120"/>
                          <a:cs typeface="Calibri" charset="0"/>
                        </a:rPr>
                        <a:t>US</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Ordway</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749</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-5.23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a:solidFill>
                            <a:srgbClr val="000000"/>
                          </a:solidFill>
                          <a:latin typeface="Apple LiSung" charset="-120"/>
                          <a:ea typeface="Apple LiSung" charset="-120"/>
                          <a:cs typeface="Calibri" charset="0"/>
                        </a:rPr>
                        <a:t>1.41 </a:t>
                      </a:r>
                      <a:endParaRPr lang="en-US" sz="14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400" b="1" dirty="0">
                          <a:solidFill>
                            <a:srgbClr val="00B050"/>
                          </a:solidFill>
                          <a:latin typeface="Apple LiSung" charset="-120"/>
                          <a:ea typeface="Apple LiSung" charset="-120"/>
                          <a:cs typeface="Calibri" charset="0"/>
                        </a:rPr>
                        <a:t>4.28 </a:t>
                      </a:r>
                      <a:endParaRPr lang="en-US" sz="1400" b="1" dirty="0">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11"/>
                  </a:ext>
                </a:extLst>
              </a:tr>
            </a:tbl>
          </a:graphicData>
        </a:graphic>
      </p:graphicFrame>
      <p:sp>
        <p:nvSpPr>
          <p:cNvPr id="17" name="Text Box 16"/>
          <p:cNvSpPr txBox="1"/>
          <p:nvPr/>
        </p:nvSpPr>
        <p:spPr>
          <a:xfrm>
            <a:off x="466726" y="5086096"/>
            <a:ext cx="3562826" cy="415242"/>
          </a:xfrm>
          <a:prstGeom prst="rect">
            <a:avLst/>
          </a:prstGeom>
          <a:noFill/>
        </p:spPr>
        <p:txBody>
          <a:bodyPr wrap="square" rtlCol="0">
            <a:spAutoFit/>
          </a:bodyPr>
          <a:lstStyle/>
          <a:p>
            <a:r>
              <a:rPr lang="en-US" sz="1049" b="1" dirty="0">
                <a:solidFill>
                  <a:srgbClr val="FF0000"/>
                </a:solidFill>
                <a:latin typeface="Apple LiSung" charset="-120"/>
                <a:ea typeface="Apple LiSung" charset="-120"/>
              </a:rPr>
              <a:t>Red: significant </a:t>
            </a:r>
            <a:r>
              <a:rPr lang="en-US" sz="1049" b="1" dirty="0">
                <a:solidFill>
                  <a:srgbClr val="FF0000"/>
                </a:solidFill>
                <a:latin typeface="Apple LiSung" charset="-120"/>
                <a:ea typeface="Apple LiSung" charset="-120"/>
                <a:sym typeface="+mn-ea"/>
              </a:rPr>
              <a:t>over-dispersion </a:t>
            </a:r>
            <a:endParaRPr lang="en-US" sz="1049" b="1" dirty="0" smtClean="0">
              <a:solidFill>
                <a:srgbClr val="FF0000"/>
              </a:solidFill>
              <a:latin typeface="Apple LiSung" charset="-120"/>
              <a:ea typeface="Apple LiSung" charset="-120"/>
              <a:sym typeface="+mn-ea"/>
            </a:endParaRPr>
          </a:p>
          <a:p>
            <a:r>
              <a:rPr lang="en-US" sz="1049" b="1" dirty="0" smtClean="0">
                <a:solidFill>
                  <a:srgbClr val="00B050"/>
                </a:solidFill>
                <a:latin typeface="Apple LiSung" charset="-120"/>
                <a:ea typeface="Apple LiSung" charset="-120"/>
              </a:rPr>
              <a:t>Green</a:t>
            </a:r>
            <a:r>
              <a:rPr lang="en-US" sz="1049" b="1" dirty="0">
                <a:solidFill>
                  <a:srgbClr val="00B050"/>
                </a:solidFill>
                <a:latin typeface="Apple LiSung" charset="-120"/>
                <a:ea typeface="Apple LiSung" charset="-120"/>
              </a:rPr>
              <a:t>: significant </a:t>
            </a:r>
            <a:r>
              <a:rPr lang="en-US" sz="1049" b="1" dirty="0">
                <a:solidFill>
                  <a:srgbClr val="00B050"/>
                </a:solidFill>
                <a:latin typeface="Apple LiSung" charset="-120"/>
                <a:ea typeface="Apple LiSung" charset="-120"/>
                <a:sym typeface="+mn-ea"/>
              </a:rPr>
              <a:t>clustering</a:t>
            </a:r>
          </a:p>
        </p:txBody>
      </p:sp>
      <p:sp>
        <p:nvSpPr>
          <p:cNvPr id="3" name="TextBox 2"/>
          <p:cNvSpPr txBox="1"/>
          <p:nvPr/>
        </p:nvSpPr>
        <p:spPr>
          <a:xfrm>
            <a:off x="466726" y="5776019"/>
            <a:ext cx="7991474"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Overall clustering; White Mountain over-dispersion</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18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2105237039"/>
              </p:ext>
            </p:extLst>
          </p:nvPr>
        </p:nvGraphicFramePr>
        <p:xfrm>
          <a:off x="426719" y="762477"/>
          <a:ext cx="8343894" cy="4266724"/>
        </p:xfrm>
        <a:graphic>
          <a:graphicData uri="http://schemas.openxmlformats.org/drawingml/2006/table">
            <a:tbl>
              <a:tblPr firstRow="1" bandRow="1">
                <a:tableStyleId>{5C22544A-7EE6-4342-B048-85BDC9FD1C3A}</a:tableStyleId>
              </a:tblPr>
              <a:tblGrid>
                <a:gridCol w="2011681">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428750">
                  <a:extLst>
                    <a:ext uri="{9D8B030D-6E8A-4147-A177-3AD203B41FA5}">
                      <a16:colId xmlns:a16="http://schemas.microsoft.com/office/drawing/2014/main" val="20003"/>
                    </a:ext>
                  </a:extLst>
                </a:gridCol>
                <a:gridCol w="1114425">
                  <a:extLst>
                    <a:ext uri="{9D8B030D-6E8A-4147-A177-3AD203B41FA5}">
                      <a16:colId xmlns:a16="http://schemas.microsoft.com/office/drawing/2014/main" val="20004"/>
                    </a:ext>
                  </a:extLst>
                </a:gridCol>
                <a:gridCol w="1007738">
                  <a:extLst>
                    <a:ext uri="{9D8B030D-6E8A-4147-A177-3AD203B41FA5}">
                      <a16:colId xmlns:a16="http://schemas.microsoft.com/office/drawing/2014/main" val="20005"/>
                    </a:ext>
                  </a:extLst>
                </a:gridCol>
              </a:tblGrid>
              <a:tr h="274320">
                <a:tc>
                  <a:txBody>
                    <a:bodyPr/>
                    <a:lstStyle/>
                    <a:p>
                      <a:pPr indent="0">
                        <a:buNone/>
                      </a:pPr>
                      <a:r>
                        <a:rPr sz="1600" b="1">
                          <a:solidFill>
                            <a:srgbClr val="000000"/>
                          </a:solidFill>
                          <a:latin typeface="Apple LiSung" charset="-120"/>
                          <a:ea typeface="Apple LiSung" charset="-120"/>
                          <a:cs typeface="Calibri" charset="0"/>
                        </a:rPr>
                        <a:t>Category</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ntaxa</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PD</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SES-PD</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NRI</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NTI</a:t>
                      </a:r>
                      <a:endParaRPr lang="en-US" sz="1600" b="1">
                        <a:solidFill>
                          <a:srgbClr val="00000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0"/>
                  </a:ext>
                </a:extLst>
              </a:tr>
              <a:tr h="469106">
                <a:tc>
                  <a:txBody>
                    <a:bodyPr/>
                    <a:lstStyle/>
                    <a:p>
                      <a:pPr indent="0">
                        <a:buNone/>
                      </a:pPr>
                      <a:r>
                        <a:rPr sz="1600" b="1">
                          <a:solidFill>
                            <a:schemeClr val="tx1"/>
                          </a:solidFill>
                          <a:effectLst/>
                          <a:latin typeface="Apple LiSung" charset="-120"/>
                          <a:ea typeface="Apple LiSung" charset="-120"/>
                          <a:cs typeface="Calibri" charset="0"/>
                        </a:rPr>
                        <a:t>CN</a:t>
                      </a:r>
                      <a:endParaRPr lang="en-US" sz="1600" b="1">
                        <a:solidFill>
                          <a:schemeClr val="tx1"/>
                        </a:solidFill>
                        <a:effectLst/>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3667 </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66034.38 </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chemeClr val="tx1"/>
                          </a:solidFill>
                          <a:latin typeface="Apple LiSung" charset="-120"/>
                          <a:ea typeface="Apple LiSung" charset="-120"/>
                          <a:cs typeface="Calibri" charset="0"/>
                        </a:rPr>
                        <a:t>-2.7</a:t>
                      </a:r>
                      <a:r>
                        <a:rPr lang="en-US" sz="1600" b="1">
                          <a:solidFill>
                            <a:schemeClr val="tx1"/>
                          </a:solidFill>
                          <a:latin typeface="Apple LiSung" charset="-120"/>
                          <a:ea typeface="Apple LiSung" charset="-120"/>
                          <a:cs typeface="Calibri" charset="0"/>
                        </a:rPr>
                        <a:t>1</a:t>
                      </a: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-0.5</a:t>
                      </a:r>
                      <a:r>
                        <a:rPr lang="en-US" sz="1600" b="1">
                          <a:solidFill>
                            <a:srgbClr val="000000"/>
                          </a:solidFill>
                          <a:latin typeface="Apple LiSung" charset="-120"/>
                          <a:ea typeface="Apple LiSung" charset="-120"/>
                          <a:cs typeface="Calibri" charset="0"/>
                        </a:rPr>
                        <a:t>8</a:t>
                      </a:r>
                      <a:r>
                        <a:rPr sz="1600" b="1">
                          <a:solidFill>
                            <a:srgbClr val="000000"/>
                          </a:solidFill>
                          <a:latin typeface="Apple LiSung" charset="-120"/>
                          <a:ea typeface="Apple LiSung" charset="-120"/>
                          <a:cs typeface="Calibri" charset="0"/>
                        </a:rPr>
                        <a:t> </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B050"/>
                          </a:solidFill>
                          <a:latin typeface="Apple LiSung" charset="-120"/>
                          <a:ea typeface="Apple LiSung" charset="-120"/>
                          <a:cs typeface="Calibri" charset="0"/>
                        </a:rPr>
                        <a:t>2.0</a:t>
                      </a:r>
                      <a:r>
                        <a:rPr lang="en-US" sz="1600" b="1">
                          <a:solidFill>
                            <a:srgbClr val="00B050"/>
                          </a:solidFill>
                          <a:latin typeface="Apple LiSung" charset="-120"/>
                          <a:ea typeface="Apple LiSung" charset="-120"/>
                          <a:cs typeface="Calibri" charset="0"/>
                        </a:rPr>
                        <a:t>8</a:t>
                      </a:r>
                      <a:r>
                        <a:rPr sz="1600" b="1">
                          <a:solidFill>
                            <a:srgbClr val="00B050"/>
                          </a:solidFill>
                          <a:latin typeface="Apple LiSung" charset="-120"/>
                          <a:ea typeface="Apple LiSung" charset="-120"/>
                          <a:cs typeface="Calibri" charset="0"/>
                        </a:rPr>
                        <a:t> </a:t>
                      </a:r>
                      <a:endParaRPr lang="en-US" sz="1600" b="1">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1"/>
                  </a:ext>
                </a:extLst>
              </a:tr>
              <a:tr h="469106">
                <a:tc>
                  <a:txBody>
                    <a:bodyPr/>
                    <a:lstStyle/>
                    <a:p>
                      <a:pPr indent="0">
                        <a:buNone/>
                      </a:pPr>
                      <a:r>
                        <a:rPr sz="1600" b="1">
                          <a:solidFill>
                            <a:schemeClr val="tx1"/>
                          </a:solidFill>
                          <a:effectLst/>
                          <a:latin typeface="Apple LiSung" charset="-120"/>
                          <a:ea typeface="Apple LiSung" charset="-120"/>
                          <a:cs typeface="Calibri" charset="0"/>
                        </a:rPr>
                        <a:t>US</a:t>
                      </a:r>
                      <a:endParaRPr lang="en-US" sz="1600" b="1">
                        <a:solidFill>
                          <a:schemeClr val="tx1"/>
                        </a:solidFill>
                        <a:effectLst/>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2194 </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rgbClr val="000000"/>
                          </a:solidFill>
                          <a:latin typeface="Apple LiSung" charset="-120"/>
                          <a:ea typeface="Apple LiSung" charset="-120"/>
                          <a:cs typeface="Calibri" charset="0"/>
                        </a:rPr>
                        <a:t>44617.83</a:t>
                      </a:r>
                      <a:endParaRPr lang="en-US" sz="16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a:solidFill>
                            <a:schemeClr val="tx1"/>
                          </a:solidFill>
                          <a:latin typeface="Apple LiSung" charset="-120"/>
                          <a:ea typeface="Apple LiSung" charset="-120"/>
                          <a:cs typeface="Calibri" charset="0"/>
                        </a:rPr>
                        <a:t>-6.40</a:t>
                      </a:r>
                      <a:endParaRPr lang="en-US" sz="16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600" b="1" dirty="0">
                          <a:solidFill>
                            <a:srgbClr val="000000"/>
                          </a:solidFill>
                          <a:latin typeface="Apple LiSung" charset="-120"/>
                          <a:ea typeface="Apple LiSung" charset="-120"/>
                          <a:cs typeface="Calibri" charset="0"/>
                        </a:rPr>
                        <a:t>1.28 </a:t>
                      </a:r>
                      <a:endParaRPr lang="en-US" sz="16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600" b="1" dirty="0">
                          <a:solidFill>
                            <a:srgbClr val="00B050"/>
                          </a:solidFill>
                          <a:latin typeface="Apple LiSung" charset="-120"/>
                          <a:ea typeface="Apple LiSung" charset="-120"/>
                          <a:cs typeface="Calibri" charset="0"/>
                        </a:rPr>
                        <a:t>4.94 </a:t>
                      </a:r>
                      <a:endParaRPr lang="en-US" sz="1600" b="1" dirty="0">
                        <a:solidFill>
                          <a:srgbClr val="00B050"/>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2"/>
                  </a:ext>
                </a:extLst>
              </a:tr>
              <a:tr h="469106">
                <a:tc>
                  <a:txBody>
                    <a:bodyPr/>
                    <a:lstStyle/>
                    <a:p>
                      <a:pPr indent="0">
                        <a:buNone/>
                      </a:pPr>
                      <a:r>
                        <a:rPr sz="1600" b="1">
                          <a:solidFill>
                            <a:srgbClr val="000000"/>
                          </a:solidFill>
                          <a:latin typeface="Apple LiSung" charset="-120"/>
                          <a:ea typeface="Apple LiSung" charset="-120"/>
                          <a:cs typeface="Apple LiSung" charset="-120"/>
                        </a:rPr>
                        <a:t>Disjunct-total</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395</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9451.63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-14.68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-6.41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12.55 </a:t>
                      </a:r>
                      <a:endParaRPr lang="en-US" sz="1600" b="1">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a16="http://schemas.microsoft.com/office/drawing/2014/main" val="10003"/>
                  </a:ext>
                </a:extLst>
              </a:tr>
              <a:tr h="548640">
                <a:tc>
                  <a:txBody>
                    <a:bodyPr/>
                    <a:lstStyle/>
                    <a:p>
                      <a:pPr indent="0">
                        <a:buNone/>
                      </a:pPr>
                      <a:r>
                        <a:rPr sz="1600" b="1">
                          <a:solidFill>
                            <a:srgbClr val="000000"/>
                          </a:solidFill>
                          <a:latin typeface="Apple LiSung" charset="-120"/>
                          <a:ea typeface="Apple LiSung" charset="-120"/>
                          <a:cs typeface="Apple LiSung" charset="-120"/>
                        </a:rPr>
                        <a:t>Nondisjunct-total</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5213</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83492.60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-4.25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10.08 </a:t>
                      </a:r>
                      <a:endParaRPr lang="en-US" sz="1600" b="1">
                        <a:solidFill>
                          <a:srgbClr val="00B050"/>
                        </a:solidFill>
                        <a:latin typeface="Apple LiSung" charset="-120"/>
                        <a:ea typeface="Apple LiSung" charset="-120"/>
                        <a:cs typeface="Apple LiSung" charset="-120"/>
                      </a:endParaRPr>
                    </a:p>
                  </a:txBody>
                  <a:tcPr marL="0" marR="0" marT="0" marB="0" anchor="b"/>
                </a:tc>
                <a:tc>
                  <a:txBody>
                    <a:bodyPr/>
                    <a:lstStyle/>
                    <a:p>
                      <a:pPr indent="0">
                        <a:buNone/>
                      </a:pPr>
                      <a:r>
                        <a:rPr sz="1600" b="1">
                          <a:solidFill>
                            <a:schemeClr val="tx1"/>
                          </a:solidFill>
                          <a:latin typeface="Apple LiSung" charset="-120"/>
                          <a:ea typeface="Apple LiSung" charset="-120"/>
                          <a:cs typeface="Apple LiSung" charset="-120"/>
                        </a:rPr>
                        <a:t>0.47 </a:t>
                      </a:r>
                      <a:endParaRPr lang="en-US" sz="1600" b="1">
                        <a:solidFill>
                          <a:schemeClr val="tx1"/>
                        </a:solidFill>
                        <a:latin typeface="Apple LiSung" charset="-120"/>
                        <a:ea typeface="Apple LiSung" charset="-120"/>
                        <a:cs typeface="Apple LiSung" charset="-120"/>
                      </a:endParaRPr>
                    </a:p>
                  </a:txBody>
                  <a:tcPr marL="0" marR="0" marT="0" marB="0" anchor="b"/>
                </a:tc>
                <a:extLst>
                  <a:ext uri="{0D108BD9-81ED-4DB2-BD59-A6C34878D82A}">
                    <a16:rowId xmlns:a16="http://schemas.microsoft.com/office/drawing/2014/main" val="10004"/>
                  </a:ext>
                </a:extLst>
              </a:tr>
              <a:tr h="469583">
                <a:tc>
                  <a:txBody>
                    <a:bodyPr/>
                    <a:lstStyle/>
                    <a:p>
                      <a:pPr indent="0">
                        <a:buNone/>
                      </a:pPr>
                      <a:r>
                        <a:rPr sz="1600" b="1">
                          <a:solidFill>
                            <a:srgbClr val="000000"/>
                          </a:solidFill>
                          <a:latin typeface="Apple LiSung" charset="-120"/>
                          <a:ea typeface="Apple LiSung" charset="-120"/>
                          <a:cs typeface="Apple LiSung" charset="-120"/>
                        </a:rPr>
                        <a:t>Disjunct-CN</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263</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7649.42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-12.46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-2.03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9.68 </a:t>
                      </a:r>
                      <a:endParaRPr lang="en-US" sz="1600" b="1">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a16="http://schemas.microsoft.com/office/drawing/2014/main" val="10005"/>
                  </a:ext>
                </a:extLst>
              </a:tr>
              <a:tr h="548640">
                <a:tc>
                  <a:txBody>
                    <a:bodyPr/>
                    <a:lstStyle/>
                    <a:p>
                      <a:pPr indent="0">
                        <a:buNone/>
                      </a:pPr>
                      <a:r>
                        <a:rPr sz="1600" b="1">
                          <a:solidFill>
                            <a:srgbClr val="000000"/>
                          </a:solidFill>
                          <a:latin typeface="Apple LiSung" charset="-120"/>
                          <a:ea typeface="Apple LiSung" charset="-120"/>
                          <a:cs typeface="Apple LiSung" charset="-120"/>
                        </a:rPr>
                        <a:t>Nondisjunct-CN</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3404</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62029.77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-4.32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4.99 </a:t>
                      </a:r>
                      <a:endParaRPr lang="en-US" sz="1600" b="1">
                        <a:solidFill>
                          <a:srgbClr val="00B050"/>
                        </a:solidFill>
                        <a:latin typeface="Apple LiSung" charset="-120"/>
                        <a:ea typeface="Apple LiSung" charset="-120"/>
                        <a:cs typeface="Apple LiSung" charset="-120"/>
                      </a:endParaRPr>
                    </a:p>
                  </a:txBody>
                  <a:tcPr marL="0" marR="0" marT="0" marB="0" anchor="b"/>
                </a:tc>
                <a:tc>
                  <a:txBody>
                    <a:bodyPr/>
                    <a:lstStyle/>
                    <a:p>
                      <a:pPr indent="0">
                        <a:buNone/>
                      </a:pPr>
                      <a:r>
                        <a:rPr sz="1600" b="1">
                          <a:solidFill>
                            <a:schemeClr val="tx1"/>
                          </a:solidFill>
                          <a:latin typeface="Apple LiSung" charset="-120"/>
                          <a:ea typeface="Apple LiSung" charset="-120"/>
                          <a:cs typeface="Apple LiSung" charset="-120"/>
                        </a:rPr>
                        <a:t>0.98</a:t>
                      </a:r>
                      <a:r>
                        <a:rPr sz="1600" b="1">
                          <a:solidFill>
                            <a:srgbClr val="00B050"/>
                          </a:solidFill>
                          <a:latin typeface="Apple LiSung" charset="-120"/>
                          <a:ea typeface="Apple LiSung" charset="-120"/>
                          <a:cs typeface="Apple LiSung" charset="-120"/>
                        </a:rPr>
                        <a:t> </a:t>
                      </a:r>
                      <a:endParaRPr lang="en-US" sz="1600" b="1">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a16="http://schemas.microsoft.com/office/drawing/2014/main" val="10006"/>
                  </a:ext>
                </a:extLst>
              </a:tr>
              <a:tr h="469583">
                <a:tc>
                  <a:txBody>
                    <a:bodyPr/>
                    <a:lstStyle/>
                    <a:p>
                      <a:pPr indent="0">
                        <a:buNone/>
                      </a:pPr>
                      <a:r>
                        <a:rPr sz="1600" b="1">
                          <a:solidFill>
                            <a:srgbClr val="000000"/>
                          </a:solidFill>
                          <a:latin typeface="Apple LiSung" charset="-120"/>
                          <a:ea typeface="Apple LiSung" charset="-120"/>
                          <a:cs typeface="Apple LiSung" charset="-120"/>
                        </a:rPr>
                        <a:t>Disjunct-US</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145</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6595.21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-4.21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FF0000"/>
                          </a:solidFill>
                          <a:latin typeface="Apple LiSung" charset="-120"/>
                          <a:ea typeface="Apple LiSung" charset="-120"/>
                          <a:cs typeface="Apple LiSung" charset="-120"/>
                        </a:rPr>
                        <a:t>-6.82 </a:t>
                      </a:r>
                      <a:endParaRPr lang="en-US" sz="1600" b="1">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4.76 </a:t>
                      </a:r>
                      <a:endParaRPr lang="en-US" sz="1600" b="1">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a16="http://schemas.microsoft.com/office/drawing/2014/main" val="10007"/>
                  </a:ext>
                </a:extLst>
              </a:tr>
              <a:tr h="548640">
                <a:tc>
                  <a:txBody>
                    <a:bodyPr/>
                    <a:lstStyle/>
                    <a:p>
                      <a:pPr indent="0">
                        <a:buNone/>
                      </a:pPr>
                      <a:r>
                        <a:rPr sz="1600" b="1">
                          <a:solidFill>
                            <a:srgbClr val="000000"/>
                          </a:solidFill>
                          <a:latin typeface="Apple LiSung" charset="-120"/>
                          <a:ea typeface="Apple LiSung" charset="-120"/>
                          <a:cs typeface="Apple LiSung" charset="-120"/>
                        </a:rPr>
                        <a:t>Nondisjunct-US</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2049</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0000"/>
                          </a:solidFill>
                          <a:latin typeface="Apple LiSung" charset="-120"/>
                          <a:ea typeface="Apple LiSung" charset="-120"/>
                          <a:cs typeface="Apple LiSung" charset="-120"/>
                        </a:rPr>
                        <a:t>40850.76 </a:t>
                      </a:r>
                      <a:endParaRPr lang="en-US" sz="1600" b="1">
                        <a:solidFill>
                          <a:srgbClr val="000000"/>
                        </a:solidFill>
                        <a:latin typeface="Apple LiSung" charset="-120"/>
                        <a:ea typeface="Apple LiSung" charset="-120"/>
                        <a:cs typeface="Apple LiSung" charset="-120"/>
                      </a:endParaRPr>
                    </a:p>
                  </a:txBody>
                  <a:tcPr marL="0" marR="0" marT="0" marB="0" anchor="b"/>
                </a:tc>
                <a:tc>
                  <a:txBody>
                    <a:bodyPr/>
                    <a:lstStyle/>
                    <a:p>
                      <a:pPr indent="0">
                        <a:buNone/>
                      </a:pPr>
                      <a:r>
                        <a:rPr sz="1600" b="1" dirty="0">
                          <a:solidFill>
                            <a:srgbClr val="FF0000"/>
                          </a:solidFill>
                          <a:latin typeface="Apple LiSung" charset="-120"/>
                          <a:ea typeface="Apple LiSung" charset="-120"/>
                          <a:cs typeface="Apple LiSung" charset="-120"/>
                        </a:rPr>
                        <a:t>-9.51 </a:t>
                      </a:r>
                      <a:endParaRPr lang="en-US" sz="1600" b="1" dirty="0">
                        <a:solidFill>
                          <a:srgbClr val="FF0000"/>
                        </a:solidFill>
                        <a:latin typeface="Apple LiSung" charset="-120"/>
                        <a:ea typeface="Apple LiSung" charset="-120"/>
                        <a:cs typeface="Apple LiSung" charset="-120"/>
                      </a:endParaRPr>
                    </a:p>
                  </a:txBody>
                  <a:tcPr marL="0" marR="0" marT="0" marB="0" anchor="b"/>
                </a:tc>
                <a:tc>
                  <a:txBody>
                    <a:bodyPr/>
                    <a:lstStyle/>
                    <a:p>
                      <a:pPr indent="0">
                        <a:buNone/>
                      </a:pPr>
                      <a:r>
                        <a:rPr sz="1600" b="1">
                          <a:solidFill>
                            <a:srgbClr val="00B050"/>
                          </a:solidFill>
                          <a:latin typeface="Apple LiSung" charset="-120"/>
                          <a:ea typeface="Apple LiSung" charset="-120"/>
                          <a:cs typeface="Apple LiSung" charset="-120"/>
                        </a:rPr>
                        <a:t>9.43 </a:t>
                      </a:r>
                      <a:endParaRPr lang="en-US" sz="1600" b="1">
                        <a:solidFill>
                          <a:srgbClr val="00B050"/>
                        </a:solidFill>
                        <a:latin typeface="Apple LiSung" charset="-120"/>
                        <a:ea typeface="Apple LiSung" charset="-120"/>
                        <a:cs typeface="Apple LiSung" charset="-120"/>
                      </a:endParaRPr>
                    </a:p>
                  </a:txBody>
                  <a:tcPr marL="0" marR="0" marT="0" marB="0" anchor="b"/>
                </a:tc>
                <a:tc>
                  <a:txBody>
                    <a:bodyPr/>
                    <a:lstStyle/>
                    <a:p>
                      <a:pPr indent="0">
                        <a:buNone/>
                      </a:pPr>
                      <a:r>
                        <a:rPr sz="1600" b="1" dirty="0">
                          <a:solidFill>
                            <a:srgbClr val="00B050"/>
                          </a:solidFill>
                          <a:latin typeface="Apple LiSung" charset="-120"/>
                          <a:ea typeface="Apple LiSung" charset="-120"/>
                          <a:cs typeface="Apple LiSung" charset="-120"/>
                        </a:rPr>
                        <a:t>5.42 </a:t>
                      </a:r>
                      <a:endParaRPr lang="en-US" sz="1600" b="1" dirty="0">
                        <a:solidFill>
                          <a:srgbClr val="00B050"/>
                        </a:solidFill>
                        <a:latin typeface="Apple LiSung" charset="-120"/>
                        <a:ea typeface="Apple LiSung" charset="-120"/>
                        <a:cs typeface="Apple LiSung" charset="-120"/>
                      </a:endParaRPr>
                    </a:p>
                  </a:txBody>
                  <a:tcPr marL="0" marR="0" marT="0" marB="0" anchor="b"/>
                </a:tc>
                <a:extLst>
                  <a:ext uri="{0D108BD9-81ED-4DB2-BD59-A6C34878D82A}">
                    <a16:rowId xmlns:a16="http://schemas.microsoft.com/office/drawing/2014/main" val="10008"/>
                  </a:ext>
                </a:extLst>
              </a:tr>
            </a:tbl>
          </a:graphicData>
        </a:graphic>
      </p:graphicFrame>
      <p:sp>
        <p:nvSpPr>
          <p:cNvPr id="17" name="Text Box 16"/>
          <p:cNvSpPr txBox="1"/>
          <p:nvPr/>
        </p:nvSpPr>
        <p:spPr>
          <a:xfrm>
            <a:off x="340994" y="5138266"/>
            <a:ext cx="3562826" cy="415242"/>
          </a:xfrm>
          <a:prstGeom prst="rect">
            <a:avLst/>
          </a:prstGeom>
          <a:noFill/>
        </p:spPr>
        <p:txBody>
          <a:bodyPr wrap="square" rtlCol="0">
            <a:spAutoFit/>
          </a:bodyPr>
          <a:lstStyle/>
          <a:p>
            <a:r>
              <a:rPr lang="en-US" sz="1049" b="1" dirty="0">
                <a:solidFill>
                  <a:srgbClr val="FF0000"/>
                </a:solidFill>
                <a:latin typeface="Apple LiSung" charset="-120"/>
                <a:ea typeface="Apple LiSung" charset="-120"/>
              </a:rPr>
              <a:t>Red: significant </a:t>
            </a:r>
            <a:r>
              <a:rPr lang="en-US" sz="1049" b="1" dirty="0">
                <a:solidFill>
                  <a:srgbClr val="FF0000"/>
                </a:solidFill>
                <a:latin typeface="Apple LiSung" charset="-120"/>
                <a:ea typeface="Apple LiSung" charset="-120"/>
                <a:sym typeface="+mn-ea"/>
              </a:rPr>
              <a:t>over-dispersion </a:t>
            </a:r>
            <a:endParaRPr lang="en-US" sz="1049" b="1" dirty="0" smtClean="0">
              <a:solidFill>
                <a:srgbClr val="FF0000"/>
              </a:solidFill>
              <a:latin typeface="Apple LiSung" charset="-120"/>
              <a:ea typeface="Apple LiSung" charset="-120"/>
              <a:sym typeface="+mn-ea"/>
            </a:endParaRPr>
          </a:p>
          <a:p>
            <a:r>
              <a:rPr lang="en-US" sz="1049" b="1" dirty="0" smtClean="0">
                <a:solidFill>
                  <a:srgbClr val="00B050"/>
                </a:solidFill>
                <a:latin typeface="Apple LiSung" charset="-120"/>
                <a:ea typeface="Apple LiSung" charset="-120"/>
              </a:rPr>
              <a:t>Green</a:t>
            </a:r>
            <a:r>
              <a:rPr lang="en-US" sz="1049" b="1" dirty="0">
                <a:solidFill>
                  <a:srgbClr val="00B050"/>
                </a:solidFill>
                <a:latin typeface="Apple LiSung" charset="-120"/>
                <a:ea typeface="Apple LiSung" charset="-120"/>
              </a:rPr>
              <a:t>: significant </a:t>
            </a:r>
            <a:r>
              <a:rPr lang="en-US" sz="1049" b="1" dirty="0">
                <a:solidFill>
                  <a:srgbClr val="00B050"/>
                </a:solidFill>
                <a:latin typeface="Apple LiSung" charset="-120"/>
                <a:ea typeface="Apple LiSung" charset="-120"/>
                <a:sym typeface="+mn-ea"/>
              </a:rPr>
              <a:t>clustering</a:t>
            </a:r>
          </a:p>
        </p:txBody>
      </p:sp>
      <p:sp>
        <p:nvSpPr>
          <p:cNvPr id="5" name="TextBox 4"/>
          <p:cNvSpPr txBox="1"/>
          <p:nvPr/>
        </p:nvSpPr>
        <p:spPr>
          <a:xfrm>
            <a:off x="466726" y="5776019"/>
            <a:ext cx="7991474"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Overall clustering; Disjunct taxa over-dispersion</a:t>
            </a:r>
            <a:endParaRPr lang="en-US" sz="2800" dirty="0">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3702845"/>
            <a:ext cx="7886701" cy="994173"/>
          </a:xfrm>
        </p:spPr>
        <p:txBody>
          <a:bodyPr/>
          <a:lstStyle/>
          <a:p>
            <a:r>
              <a:rPr lang="en-US" b="1" dirty="0">
                <a:latin typeface="Apple LiSung" charset="-120"/>
                <a:ea typeface="Apple LiSung" charset="-120"/>
              </a:rPr>
              <a:t>Plans</a:t>
            </a:r>
          </a:p>
        </p:txBody>
      </p:sp>
      <p:sp>
        <p:nvSpPr>
          <p:cNvPr id="4" name="Text Box 3"/>
          <p:cNvSpPr txBox="1"/>
          <p:nvPr/>
        </p:nvSpPr>
        <p:spPr>
          <a:xfrm>
            <a:off x="997269" y="4697018"/>
            <a:ext cx="6470332" cy="738920"/>
          </a:xfrm>
          <a:prstGeom prst="rect">
            <a:avLst/>
          </a:prstGeom>
          <a:noFill/>
        </p:spPr>
        <p:txBody>
          <a:bodyPr wrap="square" rtlCol="0">
            <a:spAutoFit/>
          </a:bodyPr>
          <a:lstStyle/>
          <a:p>
            <a:pPr marL="385763" indent="-385763">
              <a:buAutoNum type="arabicPeriod"/>
            </a:pPr>
            <a:r>
              <a:rPr lang="en-US" sz="2101" b="1" dirty="0">
                <a:latin typeface="Apple LiSung" charset="-120"/>
                <a:ea typeface="Apple LiSung" charset="-120"/>
              </a:rPr>
              <a:t>Writing manuscript with Hanyang</a:t>
            </a:r>
          </a:p>
          <a:p>
            <a:pPr marL="385763" indent="-385763">
              <a:buAutoNum type="arabicPeriod"/>
            </a:pPr>
            <a:r>
              <a:rPr lang="en-US" sz="2101" b="1" dirty="0">
                <a:latin typeface="Apple LiSung" charset="-120"/>
                <a:ea typeface="Apple LiSung" charset="-120"/>
              </a:rPr>
              <a:t>Tip rates and divergence time</a:t>
            </a:r>
          </a:p>
        </p:txBody>
      </p:sp>
      <p:sp>
        <p:nvSpPr>
          <p:cNvPr id="5" name="Title 1"/>
          <p:cNvSpPr txBox="1">
            <a:spLocks/>
          </p:cNvSpPr>
          <p:nvPr/>
        </p:nvSpPr>
        <p:spPr>
          <a:xfrm>
            <a:off x="628649" y="392175"/>
            <a:ext cx="7886701" cy="994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atin typeface="Apple LiSung" charset="-120"/>
                <a:ea typeface="Apple LiSung" charset="-120"/>
              </a:rPr>
              <a:t>Missing </a:t>
            </a:r>
            <a:r>
              <a:rPr lang="en-US" b="1" dirty="0" err="1" smtClean="0">
                <a:latin typeface="Apple LiSung" charset="-120"/>
                <a:ea typeface="Apple LiSung" charset="-120"/>
              </a:rPr>
              <a:t>explaination</a:t>
            </a:r>
            <a:endParaRPr lang="en-US" b="1" dirty="0">
              <a:latin typeface="Apple LiSung" charset="-120"/>
              <a:ea typeface="Apple LiSung" charset="-120"/>
            </a:endParaRPr>
          </a:p>
        </p:txBody>
      </p:sp>
      <p:sp>
        <p:nvSpPr>
          <p:cNvPr id="6" name="Text Box 3"/>
          <p:cNvSpPr txBox="1"/>
          <p:nvPr/>
        </p:nvSpPr>
        <p:spPr>
          <a:xfrm>
            <a:off x="892494" y="1641601"/>
            <a:ext cx="6470332" cy="1338828"/>
          </a:xfrm>
          <a:prstGeom prst="rect">
            <a:avLst/>
          </a:prstGeom>
          <a:noFill/>
        </p:spPr>
        <p:txBody>
          <a:bodyPr wrap="square" rtlCol="0">
            <a:spAutoFit/>
          </a:bodyPr>
          <a:lstStyle/>
          <a:p>
            <a:pPr marL="742950" lvl="1" indent="-285750">
              <a:lnSpc>
                <a:spcPct val="150000"/>
              </a:lnSpc>
              <a:buFont typeface="Wingdings" panose="05000000000000000000" pitchFamily="2" charset="2"/>
              <a:buChar char="Ø"/>
            </a:pPr>
            <a:r>
              <a:rPr lang="en-US" dirty="0"/>
              <a:t>DR rates vs. community age </a:t>
            </a:r>
          </a:p>
          <a:p>
            <a:pPr lvl="1">
              <a:lnSpc>
                <a:spcPct val="150000"/>
              </a:lnSpc>
            </a:pPr>
            <a:r>
              <a:rPr lang="en-US" dirty="0"/>
              <a:t>[evolutionary reasoning; Nature: MDT</a:t>
            </a:r>
            <a:r>
              <a:rPr lang="en-US" dirty="0" smtClean="0"/>
              <a:t>]</a:t>
            </a:r>
          </a:p>
          <a:p>
            <a:pPr lvl="1">
              <a:lnSpc>
                <a:spcPct val="150000"/>
              </a:lnSpc>
            </a:pPr>
            <a:r>
              <a:rPr lang="en-US" dirty="0" smtClean="0"/>
              <a:t>Small size --- 11</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7886701" cy="994173"/>
          </a:xfrm>
        </p:spPr>
        <p:txBody>
          <a:bodyPr/>
          <a:lstStyle/>
          <a:p>
            <a:r>
              <a:rPr lang="en-US" b="1" dirty="0" smtClean="0">
                <a:latin typeface="Apple LiSung" charset="-120"/>
                <a:ea typeface="Apple LiSung" charset="-120"/>
              </a:rPr>
              <a:t>Supplementary</a:t>
            </a:r>
            <a:endParaRPr lang="en-US" b="1" dirty="0">
              <a:latin typeface="Apple LiSung" charset="-120"/>
              <a:ea typeface="Apple LiSung" charset="-120"/>
            </a:endParaRPr>
          </a:p>
        </p:txBody>
      </p:sp>
    </p:spTree>
    <p:extLst>
      <p:ext uri="{BB962C8B-B14F-4D97-AF65-F5344CB8AC3E}">
        <p14:creationId xmlns:p14="http://schemas.microsoft.com/office/powerpoint/2010/main" val="3001942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nvGraphicFramePr>
        <p:xfrm>
          <a:off x="630077" y="936306"/>
          <a:ext cx="7970997" cy="52549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9788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51699" y="675800"/>
            <a:ext cx="6274594" cy="415627"/>
          </a:xfrm>
          <a:prstGeom prst="rect">
            <a:avLst/>
          </a:prstGeom>
          <a:noFill/>
        </p:spPr>
        <p:txBody>
          <a:bodyPr wrap="square" rtlCol="0">
            <a:spAutoFit/>
          </a:bodyPr>
          <a:lstStyle/>
          <a:p>
            <a:r>
              <a:rPr lang="en-US" sz="2101" b="1" dirty="0">
                <a:latin typeface="Apple LiSung" charset="-120"/>
                <a:ea typeface="Apple LiSung" charset="-120"/>
                <a:sym typeface="+mn-ea"/>
              </a:rPr>
              <a:t>1. Community phylogeny -α diversity</a:t>
            </a:r>
            <a:endParaRPr lang="en-US" sz="2101" b="1" dirty="0">
              <a:latin typeface="Heiti TC" panose="02000000000000000000" charset="-122"/>
              <a:ea typeface="Heiti TC" panose="02000000000000000000" charset="-122"/>
            </a:endParaRPr>
          </a:p>
        </p:txBody>
      </p:sp>
      <p:graphicFrame>
        <p:nvGraphicFramePr>
          <p:cNvPr id="15" name="Chart 14"/>
          <p:cNvGraphicFramePr/>
          <p:nvPr/>
        </p:nvGraphicFramePr>
        <p:xfrm>
          <a:off x="251699" y="1555196"/>
          <a:ext cx="864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4745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11931" y="1037750"/>
            <a:ext cx="5674519" cy="415627"/>
          </a:xfrm>
          <a:prstGeom prst="rect">
            <a:avLst/>
          </a:prstGeom>
          <a:noFill/>
        </p:spPr>
        <p:txBody>
          <a:bodyPr wrap="square" rtlCol="0">
            <a:spAutoFit/>
          </a:bodyPr>
          <a:lstStyle/>
          <a:p>
            <a:r>
              <a:rPr lang="en-US" sz="2101" b="1" dirty="0">
                <a:latin typeface="Apple LiSung" charset="-120"/>
                <a:ea typeface="Apple LiSung" charset="-120"/>
                <a:sym typeface="+mn-ea"/>
              </a:rPr>
              <a:t>1. Community phylogeny -α diversity</a:t>
            </a:r>
            <a:endParaRPr lang="en-US" sz="2101" b="1" dirty="0">
              <a:latin typeface="Heiti TC" panose="02000000000000000000" charset="-122"/>
              <a:ea typeface="Heiti TC" panose="02000000000000000000" charset="-122"/>
            </a:endParaRPr>
          </a:p>
        </p:txBody>
      </p:sp>
      <p:graphicFrame>
        <p:nvGraphicFramePr>
          <p:cNvPr id="11" name="Chart 10"/>
          <p:cNvGraphicFramePr/>
          <p:nvPr/>
        </p:nvGraphicFramePr>
        <p:xfrm>
          <a:off x="791767" y="1429226"/>
          <a:ext cx="756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256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9163" y="240967"/>
            <a:ext cx="8056169" cy="4788234"/>
          </a:xfrm>
          <a:prstGeom prst="rect">
            <a:avLst/>
          </a:prstGeom>
        </p:spPr>
      </p:pic>
      <p:sp>
        <p:nvSpPr>
          <p:cNvPr id="5" name="TextBox 4"/>
          <p:cNvSpPr txBox="1"/>
          <p:nvPr/>
        </p:nvSpPr>
        <p:spPr>
          <a:xfrm>
            <a:off x="509163" y="5226424"/>
            <a:ext cx="5844988" cy="1200329"/>
          </a:xfrm>
          <a:prstGeom prst="rect">
            <a:avLst/>
          </a:prstGeom>
          <a:noFill/>
        </p:spPr>
        <p:txBody>
          <a:bodyPr wrap="square" rtlCol="0">
            <a:spAutoFit/>
          </a:bodyPr>
          <a:lstStyle/>
          <a:p>
            <a:r>
              <a:rPr lang="en-US" sz="2400" dirty="0" smtClean="0"/>
              <a:t>Centered coordinated of each site </a:t>
            </a:r>
          </a:p>
          <a:p>
            <a:r>
              <a:rPr lang="en-US" sz="2400" dirty="0" smtClean="0"/>
              <a:t>Seed plant accepted names</a:t>
            </a:r>
          </a:p>
          <a:p>
            <a:r>
              <a:rPr lang="en-US" sz="2400" dirty="0" smtClean="0"/>
              <a:t>IDigBio + GBIF + </a:t>
            </a:r>
            <a:r>
              <a:rPr lang="en-US" sz="2400" dirty="0" err="1" smtClean="0"/>
              <a:t>old_species_list</a:t>
            </a:r>
            <a:r>
              <a:rPr lang="en-US" sz="2400" dirty="0" smtClean="0"/>
              <a:t> </a:t>
            </a:r>
            <a:endParaRPr lang="en-US" sz="2400" dirty="0"/>
          </a:p>
        </p:txBody>
      </p:sp>
    </p:spTree>
    <p:extLst>
      <p:ext uri="{BB962C8B-B14F-4D97-AF65-F5344CB8AC3E}">
        <p14:creationId xmlns:p14="http://schemas.microsoft.com/office/powerpoint/2010/main" val="325550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11931" y="1037750"/>
            <a:ext cx="5035392" cy="415627"/>
          </a:xfrm>
          <a:prstGeom prst="rect">
            <a:avLst/>
          </a:prstGeom>
          <a:noFill/>
        </p:spPr>
        <p:txBody>
          <a:bodyPr wrap="square" rtlCol="0">
            <a:spAutoFit/>
          </a:bodyPr>
          <a:lstStyle/>
          <a:p>
            <a:r>
              <a:rPr lang="en-US" sz="2101" b="1">
                <a:latin typeface="Apple LiSung" charset="-120"/>
                <a:ea typeface="Apple LiSung" charset="-120"/>
              </a:rPr>
              <a:t>1. Community phylogeny -β diversity</a:t>
            </a:r>
          </a:p>
        </p:txBody>
      </p:sp>
      <p:sp>
        <p:nvSpPr>
          <p:cNvPr id="5" name="Text Box 4"/>
          <p:cNvSpPr txBox="1"/>
          <p:nvPr/>
        </p:nvSpPr>
        <p:spPr>
          <a:xfrm>
            <a:off x="5578792" y="4778696"/>
            <a:ext cx="3634328" cy="276999"/>
          </a:xfrm>
          <a:prstGeom prst="rect">
            <a:avLst/>
          </a:prstGeom>
          <a:noFill/>
        </p:spPr>
        <p:txBody>
          <a:bodyPr wrap="none" rtlCol="0">
            <a:spAutoFit/>
          </a:bodyPr>
          <a:lstStyle/>
          <a:p>
            <a:r>
              <a:rPr lang="en-US" sz="1200" b="1">
                <a:latin typeface="Apple LiSung" charset="-120"/>
                <a:ea typeface="Apple LiSung" charset="-120"/>
              </a:rPr>
              <a:t>Mean nearest taxon distance among 11 CN-US sites</a:t>
            </a:r>
          </a:p>
        </p:txBody>
      </p:sp>
      <p:sp>
        <p:nvSpPr>
          <p:cNvPr id="6" name="Text Box 5"/>
          <p:cNvSpPr txBox="1"/>
          <p:nvPr/>
        </p:nvSpPr>
        <p:spPr>
          <a:xfrm>
            <a:off x="1252067" y="4778696"/>
            <a:ext cx="3270447" cy="276999"/>
          </a:xfrm>
          <a:prstGeom prst="rect">
            <a:avLst/>
          </a:prstGeom>
          <a:noFill/>
        </p:spPr>
        <p:txBody>
          <a:bodyPr wrap="none" rtlCol="0">
            <a:spAutoFit/>
          </a:bodyPr>
          <a:lstStyle/>
          <a:p>
            <a:pPr algn="l"/>
            <a:r>
              <a:rPr lang="en-US" sz="1200" b="1">
                <a:latin typeface="Apple LiSung" charset="-120"/>
                <a:ea typeface="Apple LiSung" charset="-120"/>
              </a:rPr>
              <a:t>Mean pairwise distance among </a:t>
            </a:r>
            <a:r>
              <a:rPr lang="en-US" sz="1200" b="1">
                <a:latin typeface="Apple LiSung" charset="-120"/>
                <a:ea typeface="Apple LiSung" charset="-120"/>
                <a:sym typeface="+mn-ea"/>
              </a:rPr>
              <a:t>11 CN-US</a:t>
            </a:r>
            <a:r>
              <a:rPr lang="en-US" sz="1200" b="1">
                <a:latin typeface="Apple LiSung" charset="-120"/>
                <a:ea typeface="Apple LiSung" charset="-120"/>
              </a:rPr>
              <a:t> sites</a:t>
            </a:r>
          </a:p>
        </p:txBody>
      </p:sp>
      <p:pic>
        <p:nvPicPr>
          <p:cNvPr id="7" name="Picture 6" descr="CNUS_11beta_diversity_plot"/>
          <p:cNvPicPr>
            <a:picLocks noChangeAspect="1"/>
          </p:cNvPicPr>
          <p:nvPr/>
        </p:nvPicPr>
        <p:blipFill>
          <a:blip r:embed="rId2"/>
          <a:stretch>
            <a:fillRect/>
          </a:stretch>
        </p:blipFill>
        <p:spPr>
          <a:xfrm rot="5400000">
            <a:off x="1023938" y="1404461"/>
            <a:ext cx="2700000" cy="4050000"/>
          </a:xfrm>
          <a:prstGeom prst="rect">
            <a:avLst/>
          </a:prstGeom>
        </p:spPr>
      </p:pic>
      <p:pic>
        <p:nvPicPr>
          <p:cNvPr id="8" name="Picture 7" descr="CNUS_11beta_diversity_plot (dragged)"/>
          <p:cNvPicPr>
            <a:picLocks noChangeAspect="1"/>
          </p:cNvPicPr>
          <p:nvPr/>
        </p:nvPicPr>
        <p:blipFill>
          <a:blip r:embed="rId3"/>
          <a:stretch>
            <a:fillRect/>
          </a:stretch>
        </p:blipFill>
        <p:spPr>
          <a:xfrm rot="5400000">
            <a:off x="5621654" y="1403986"/>
            <a:ext cx="2700000" cy="4050000"/>
          </a:xfrm>
          <a:prstGeom prst="rect">
            <a:avLst/>
          </a:prstGeom>
        </p:spPr>
      </p:pic>
    </p:spTree>
    <p:extLst>
      <p:ext uri="{BB962C8B-B14F-4D97-AF65-F5344CB8AC3E}">
        <p14:creationId xmlns:p14="http://schemas.microsoft.com/office/powerpoint/2010/main" val="358817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11931" y="1037750"/>
            <a:ext cx="5035392" cy="415627"/>
          </a:xfrm>
          <a:prstGeom prst="rect">
            <a:avLst/>
          </a:prstGeom>
          <a:noFill/>
        </p:spPr>
        <p:txBody>
          <a:bodyPr wrap="square" rtlCol="0">
            <a:spAutoFit/>
          </a:bodyPr>
          <a:lstStyle/>
          <a:p>
            <a:r>
              <a:rPr lang="en-US" sz="2101" b="1">
                <a:latin typeface="Apple LiSung" charset="-120"/>
                <a:ea typeface="Apple LiSung" charset="-120"/>
              </a:rPr>
              <a:t>1. Community phylogeny -β diversity</a:t>
            </a:r>
          </a:p>
        </p:txBody>
      </p:sp>
      <p:pic>
        <p:nvPicPr>
          <p:cNvPr id="2" name="Picture 1" descr="CN_5beta_diversity_plot (dragged)"/>
          <p:cNvPicPr>
            <a:picLocks noChangeAspect="1"/>
          </p:cNvPicPr>
          <p:nvPr/>
        </p:nvPicPr>
        <p:blipFill>
          <a:blip r:embed="rId3"/>
          <a:stretch>
            <a:fillRect/>
          </a:stretch>
        </p:blipFill>
        <p:spPr>
          <a:xfrm rot="5400000">
            <a:off x="981734" y="1302391"/>
            <a:ext cx="2700000" cy="4050000"/>
          </a:xfrm>
          <a:prstGeom prst="rect">
            <a:avLst/>
          </a:prstGeom>
        </p:spPr>
      </p:pic>
      <p:pic>
        <p:nvPicPr>
          <p:cNvPr id="3" name="Picture 2" descr="CN_5beta_diversity_plot (dragged) 2"/>
          <p:cNvPicPr>
            <a:picLocks noChangeAspect="1"/>
          </p:cNvPicPr>
          <p:nvPr/>
        </p:nvPicPr>
        <p:blipFill>
          <a:blip r:embed="rId4"/>
          <a:stretch>
            <a:fillRect/>
          </a:stretch>
        </p:blipFill>
        <p:spPr>
          <a:xfrm rot="5400000">
            <a:off x="5578032" y="1301923"/>
            <a:ext cx="2700000" cy="4050458"/>
          </a:xfrm>
          <a:prstGeom prst="rect">
            <a:avLst/>
          </a:prstGeom>
        </p:spPr>
      </p:pic>
      <p:sp>
        <p:nvSpPr>
          <p:cNvPr id="5" name="Text Box 4"/>
          <p:cNvSpPr txBox="1"/>
          <p:nvPr/>
        </p:nvSpPr>
        <p:spPr>
          <a:xfrm>
            <a:off x="5457352" y="4779173"/>
            <a:ext cx="3352200" cy="276999"/>
          </a:xfrm>
          <a:prstGeom prst="rect">
            <a:avLst/>
          </a:prstGeom>
          <a:noFill/>
        </p:spPr>
        <p:txBody>
          <a:bodyPr wrap="none" rtlCol="0">
            <a:spAutoFit/>
          </a:bodyPr>
          <a:lstStyle/>
          <a:p>
            <a:r>
              <a:rPr lang="en-US" sz="1200" b="1">
                <a:latin typeface="Apple LiSung" charset="-120"/>
                <a:ea typeface="Apple LiSung" charset="-120"/>
              </a:rPr>
              <a:t>Mean nearest taxon distance among 5 CN sites</a:t>
            </a:r>
          </a:p>
        </p:txBody>
      </p:sp>
      <p:sp>
        <p:nvSpPr>
          <p:cNvPr id="6" name="Text Box 5"/>
          <p:cNvSpPr txBox="1"/>
          <p:nvPr/>
        </p:nvSpPr>
        <p:spPr>
          <a:xfrm>
            <a:off x="1006321" y="4779173"/>
            <a:ext cx="2988319" cy="276999"/>
          </a:xfrm>
          <a:prstGeom prst="rect">
            <a:avLst/>
          </a:prstGeom>
          <a:noFill/>
        </p:spPr>
        <p:txBody>
          <a:bodyPr wrap="none" rtlCol="0">
            <a:spAutoFit/>
          </a:bodyPr>
          <a:lstStyle/>
          <a:p>
            <a:r>
              <a:rPr lang="en-US" sz="1200" b="1">
                <a:latin typeface="Apple LiSung" charset="-120"/>
                <a:ea typeface="Apple LiSung" charset="-120"/>
              </a:rPr>
              <a:t>Mean pairwise distance among 5 CN sites</a:t>
            </a:r>
          </a:p>
        </p:txBody>
      </p:sp>
    </p:spTree>
    <p:extLst>
      <p:ext uri="{BB962C8B-B14F-4D97-AF65-F5344CB8AC3E}">
        <p14:creationId xmlns:p14="http://schemas.microsoft.com/office/powerpoint/2010/main" val="2311623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11931" y="1037750"/>
            <a:ext cx="5035392" cy="415627"/>
          </a:xfrm>
          <a:prstGeom prst="rect">
            <a:avLst/>
          </a:prstGeom>
          <a:noFill/>
        </p:spPr>
        <p:txBody>
          <a:bodyPr wrap="square" rtlCol="0">
            <a:spAutoFit/>
          </a:bodyPr>
          <a:lstStyle/>
          <a:p>
            <a:r>
              <a:rPr lang="en-US" sz="2101" b="1">
                <a:latin typeface="Apple LiSung" charset="-120"/>
                <a:ea typeface="Apple LiSung" charset="-120"/>
              </a:rPr>
              <a:t>1. Community phylogeny -β diversity</a:t>
            </a:r>
          </a:p>
        </p:txBody>
      </p:sp>
      <p:sp>
        <p:nvSpPr>
          <p:cNvPr id="5" name="Text Box 4"/>
          <p:cNvSpPr txBox="1"/>
          <p:nvPr/>
        </p:nvSpPr>
        <p:spPr>
          <a:xfrm>
            <a:off x="5618323" y="4662015"/>
            <a:ext cx="3324949" cy="276999"/>
          </a:xfrm>
          <a:prstGeom prst="rect">
            <a:avLst/>
          </a:prstGeom>
          <a:noFill/>
        </p:spPr>
        <p:txBody>
          <a:bodyPr wrap="none" rtlCol="0">
            <a:spAutoFit/>
          </a:bodyPr>
          <a:lstStyle/>
          <a:p>
            <a:r>
              <a:rPr lang="en-US" sz="1200" b="1">
                <a:latin typeface="Apple LiSung" charset="-120"/>
                <a:ea typeface="Apple LiSung" charset="-120"/>
              </a:rPr>
              <a:t>Mean nearest taxon distance among 6 US sites</a:t>
            </a:r>
          </a:p>
        </p:txBody>
      </p:sp>
      <p:sp>
        <p:nvSpPr>
          <p:cNvPr id="6" name="Text Box 5"/>
          <p:cNvSpPr txBox="1"/>
          <p:nvPr/>
        </p:nvSpPr>
        <p:spPr>
          <a:xfrm>
            <a:off x="1412086" y="4662015"/>
            <a:ext cx="2961067" cy="276999"/>
          </a:xfrm>
          <a:prstGeom prst="rect">
            <a:avLst/>
          </a:prstGeom>
          <a:noFill/>
        </p:spPr>
        <p:txBody>
          <a:bodyPr wrap="none" rtlCol="0">
            <a:spAutoFit/>
          </a:bodyPr>
          <a:lstStyle/>
          <a:p>
            <a:r>
              <a:rPr lang="en-US" sz="1200" b="1">
                <a:latin typeface="Apple LiSung" charset="-120"/>
                <a:ea typeface="Apple LiSung" charset="-120"/>
              </a:rPr>
              <a:t>Mean pairwise distance among 6 US sites</a:t>
            </a:r>
          </a:p>
        </p:txBody>
      </p:sp>
      <p:pic>
        <p:nvPicPr>
          <p:cNvPr id="7" name="Picture 6" descr="US_6beta_diversity_plot (dragged)"/>
          <p:cNvPicPr>
            <a:picLocks noChangeAspect="1"/>
          </p:cNvPicPr>
          <p:nvPr/>
        </p:nvPicPr>
        <p:blipFill>
          <a:blip r:embed="rId2"/>
          <a:stretch>
            <a:fillRect/>
          </a:stretch>
        </p:blipFill>
        <p:spPr>
          <a:xfrm rot="5400000">
            <a:off x="1111091" y="1287304"/>
            <a:ext cx="2700000" cy="4050000"/>
          </a:xfrm>
          <a:prstGeom prst="rect">
            <a:avLst/>
          </a:prstGeom>
        </p:spPr>
      </p:pic>
      <p:pic>
        <p:nvPicPr>
          <p:cNvPr id="8" name="Picture 7" descr="US_6beta_diversity_plot (dragged) 2"/>
          <p:cNvPicPr>
            <a:picLocks noChangeAspect="1"/>
          </p:cNvPicPr>
          <p:nvPr/>
        </p:nvPicPr>
        <p:blipFill>
          <a:blip r:embed="rId3"/>
          <a:stretch>
            <a:fillRect/>
          </a:stretch>
        </p:blipFill>
        <p:spPr>
          <a:xfrm rot="5400000">
            <a:off x="5541168" y="1287304"/>
            <a:ext cx="2700000" cy="4050000"/>
          </a:xfrm>
          <a:prstGeom prst="rect">
            <a:avLst/>
          </a:prstGeom>
        </p:spPr>
      </p:pic>
    </p:spTree>
    <p:extLst>
      <p:ext uri="{BB962C8B-B14F-4D97-AF65-F5344CB8AC3E}">
        <p14:creationId xmlns:p14="http://schemas.microsoft.com/office/powerpoint/2010/main" val="1501394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7529" y="818589"/>
            <a:ext cx="8777466" cy="4211783"/>
          </a:xfrm>
          <a:prstGeom prst="rect">
            <a:avLst/>
          </a:prstGeom>
        </p:spPr>
      </p:pic>
      <p:sp>
        <p:nvSpPr>
          <p:cNvPr id="7" name="TextBox 6"/>
          <p:cNvSpPr txBox="1"/>
          <p:nvPr/>
        </p:nvSpPr>
        <p:spPr>
          <a:xfrm>
            <a:off x="167529" y="5543550"/>
            <a:ext cx="3947271" cy="461665"/>
          </a:xfrm>
          <a:prstGeom prst="rect">
            <a:avLst/>
          </a:prstGeom>
          <a:noFill/>
        </p:spPr>
        <p:txBody>
          <a:bodyPr wrap="square" rtlCol="0">
            <a:spAutoFit/>
          </a:bodyPr>
          <a:lstStyle/>
          <a:p>
            <a:r>
              <a:rPr lang="en-US" sz="2400" dirty="0" smtClean="0"/>
              <a:t>Adding in more species</a:t>
            </a:r>
            <a:endParaRPr lang="en-US" sz="2400" dirty="0"/>
          </a:p>
        </p:txBody>
      </p:sp>
    </p:spTree>
    <p:extLst>
      <p:ext uri="{BB962C8B-B14F-4D97-AF65-F5344CB8AC3E}">
        <p14:creationId xmlns:p14="http://schemas.microsoft.com/office/powerpoint/2010/main" val="415602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73831" y="362426"/>
            <a:ext cx="6684169" cy="769441"/>
          </a:xfrm>
          <a:prstGeom prst="rect">
            <a:avLst/>
          </a:prstGeom>
          <a:noFill/>
        </p:spPr>
        <p:txBody>
          <a:bodyPr wrap="square" rtlCol="0">
            <a:spAutoFit/>
          </a:bodyPr>
          <a:lstStyle/>
          <a:p>
            <a:r>
              <a:rPr lang="en-US" sz="4400" b="1" dirty="0" smtClean="0">
                <a:ea typeface="Apple LiSung" charset="-120"/>
              </a:rPr>
              <a:t>Manuscript structure</a:t>
            </a:r>
            <a:endParaRPr lang="en-US" sz="4400" b="1" dirty="0">
              <a:ea typeface="Apple LiSung" charset="-120"/>
            </a:endParaRPr>
          </a:p>
        </p:txBody>
      </p:sp>
      <p:pic>
        <p:nvPicPr>
          <p:cNvPr id="3" name="Picture 2"/>
          <p:cNvPicPr>
            <a:picLocks noChangeAspect="1"/>
          </p:cNvPicPr>
          <p:nvPr/>
        </p:nvPicPr>
        <p:blipFill>
          <a:blip r:embed="rId3"/>
          <a:stretch>
            <a:fillRect/>
          </a:stretch>
        </p:blipFill>
        <p:spPr>
          <a:xfrm>
            <a:off x="247917" y="1777571"/>
            <a:ext cx="8672512" cy="39595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212" y="365126"/>
            <a:ext cx="7807138" cy="791321"/>
          </a:xfrm>
        </p:spPr>
        <p:txBody>
          <a:bodyPr/>
          <a:lstStyle/>
          <a:p>
            <a:r>
              <a:rPr lang="en-US" b="1" dirty="0" smtClean="0">
                <a:latin typeface="Calibri" panose="020F0502020204030204" pitchFamily="34" charset="0"/>
                <a:cs typeface="Calibri" panose="020F0502020204030204" pitchFamily="34" charset="0"/>
              </a:rPr>
              <a:t>Questions:</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8650" y="1156446"/>
            <a:ext cx="7886700" cy="5263403"/>
          </a:xfrm>
        </p:spPr>
        <p:txBody>
          <a:bodyPr>
            <a:normAutofit fontScale="92500" lnSpcReduction="10000"/>
          </a:bodyPr>
          <a:lstStyle/>
          <a:p>
            <a:pPr>
              <a:lnSpc>
                <a:spcPct val="150000"/>
              </a:lnSpc>
            </a:pPr>
            <a:r>
              <a:rPr lang="en-US" sz="2400" dirty="0">
                <a:latin typeface="Calibri" panose="020F0502020204030204" pitchFamily="34" charset="0"/>
                <a:cs typeface="Calibri" panose="020F0502020204030204" pitchFamily="34" charset="0"/>
              </a:rPr>
              <a:t>Which floristic region, i.e., </a:t>
            </a:r>
            <a:r>
              <a:rPr lang="en-US" sz="2400" dirty="0" smtClean="0">
                <a:latin typeface="Calibri" panose="020F0502020204030204" pitchFamily="34" charset="0"/>
                <a:cs typeface="Calibri" panose="020F0502020204030204" pitchFamily="34" charset="0"/>
              </a:rPr>
              <a:t>EA </a:t>
            </a:r>
            <a:r>
              <a:rPr lang="en-US" sz="2400" dirty="0">
                <a:latin typeface="Calibri" panose="020F0502020204030204" pitchFamily="34" charset="0"/>
                <a:cs typeface="Calibri" panose="020F0502020204030204" pitchFamily="34" charset="0"/>
              </a:rPr>
              <a:t>or ENA, harbors greater species diversity, including species richness (SR) and phylogenetic diversity (PD</a:t>
            </a:r>
            <a:r>
              <a:rPr lang="en-US" sz="2400" dirty="0" smtClean="0">
                <a:latin typeface="Calibri" panose="020F0502020204030204" pitchFamily="34" charset="0"/>
                <a:cs typeface="Calibri" panose="020F0502020204030204" pitchFamily="34" charset="0"/>
              </a:rPr>
              <a:t>)?</a:t>
            </a:r>
          </a:p>
          <a:p>
            <a:pPr>
              <a:lnSpc>
                <a:spcPct val="150000"/>
              </a:lnSpc>
            </a:pPr>
            <a:r>
              <a:rPr lang="en-US" sz="2400" dirty="0" smtClean="0">
                <a:latin typeface="Calibri" panose="020F0502020204030204" pitchFamily="34" charset="0"/>
                <a:cs typeface="Calibri" panose="020F0502020204030204" pitchFamily="34" charset="0"/>
              </a:rPr>
              <a:t>Among </a:t>
            </a:r>
            <a:r>
              <a:rPr lang="en-US" sz="2400" dirty="0">
                <a:latin typeface="Calibri" panose="020F0502020204030204" pitchFamily="34" charset="0"/>
                <a:cs typeface="Calibri" panose="020F0502020204030204" pitchFamily="34" charset="0"/>
              </a:rPr>
              <a:t>11 EAS-ENA sites, where </a:t>
            </a:r>
            <a:r>
              <a:rPr lang="en-US" sz="2400" dirty="0" smtClean="0">
                <a:latin typeface="Calibri" panose="020F0502020204030204" pitchFamily="34" charset="0"/>
                <a:cs typeface="Calibri" panose="020F0502020204030204" pitchFamily="34" charset="0"/>
              </a:rPr>
              <a:t>is PD hotspot among US-CN 11 sites? Following any patterns (Latitude, lifeform, disjunct)?</a:t>
            </a:r>
          </a:p>
          <a:p>
            <a:pPr>
              <a:lnSpc>
                <a:spcPct val="150000"/>
              </a:lnSpc>
            </a:pPr>
            <a:r>
              <a:rPr lang="en-US" sz="2400" dirty="0">
                <a:latin typeface="Calibri" panose="020F0502020204030204" pitchFamily="34" charset="0"/>
                <a:cs typeface="Calibri" panose="020F0502020204030204" pitchFamily="34" charset="0"/>
              </a:rPr>
              <a:t>How angiosperms vs. gymnosperms, </a:t>
            </a:r>
            <a:r>
              <a:rPr lang="en-US" sz="2400" dirty="0" smtClean="0">
                <a:latin typeface="Calibri" panose="020F0502020204030204" pitchFamily="34" charset="0"/>
                <a:cs typeface="Calibri" panose="020F0502020204030204" pitchFamily="34" charset="0"/>
              </a:rPr>
              <a:t>woody </a:t>
            </a:r>
            <a:r>
              <a:rPr lang="en-US" sz="2400" dirty="0">
                <a:latin typeface="Calibri" panose="020F0502020204030204" pitchFamily="34" charset="0"/>
                <a:cs typeface="Calibri" panose="020F0502020204030204" pitchFamily="34" charset="0"/>
              </a:rPr>
              <a:t>vs. </a:t>
            </a:r>
            <a:r>
              <a:rPr lang="en-US" sz="2400" dirty="0" smtClean="0">
                <a:latin typeface="Calibri" panose="020F0502020204030204" pitchFamily="34" charset="0"/>
                <a:cs typeface="Calibri" panose="020F0502020204030204" pitchFamily="34" charset="0"/>
              </a:rPr>
              <a:t>herbaceous, </a:t>
            </a:r>
            <a:r>
              <a:rPr lang="en-US" sz="2400" dirty="0">
                <a:latin typeface="Calibri" panose="020F0502020204030204" pitchFamily="34" charset="0"/>
                <a:cs typeface="Calibri" panose="020F0502020204030204" pitchFamily="34" charset="0"/>
              </a:rPr>
              <a:t>or </a:t>
            </a:r>
            <a:r>
              <a:rPr lang="en-US" sz="2400" dirty="0" smtClean="0">
                <a:latin typeface="Calibri" panose="020F0502020204030204" pitchFamily="34" charset="0"/>
                <a:cs typeface="Calibri" panose="020F0502020204030204" pitchFamily="34" charset="0"/>
              </a:rPr>
              <a:t>EA-ENA disjunction vs Non- </a:t>
            </a:r>
            <a:r>
              <a:rPr lang="en-US" sz="2400" dirty="0">
                <a:latin typeface="Calibri" panose="020F0502020204030204" pitchFamily="34" charset="0"/>
                <a:cs typeface="Calibri" panose="020F0502020204030204" pitchFamily="34" charset="0"/>
              </a:rPr>
              <a:t>disjunction </a:t>
            </a:r>
            <a:r>
              <a:rPr lang="en-US" sz="2400" dirty="0" smtClean="0">
                <a:latin typeface="Calibri" panose="020F0502020204030204" pitchFamily="34" charset="0"/>
                <a:cs typeface="Calibri" panose="020F0502020204030204" pitchFamily="34" charset="0"/>
              </a:rPr>
              <a:t>contribute to PD (</a:t>
            </a:r>
            <a:r>
              <a:rPr lang="en-US" sz="2400" b="1" dirty="0" smtClean="0">
                <a:latin typeface="Calibri" panose="020F0502020204030204" pitchFamily="34" charset="0"/>
                <a:ea typeface="Apple LiSung" charset="-120"/>
                <a:cs typeface="Calibri" panose="020F0502020204030204" pitchFamily="34" charset="0"/>
              </a:rPr>
              <a:t>α &amp; </a:t>
            </a:r>
            <a:r>
              <a:rPr lang="en-US" sz="2400" b="1" dirty="0">
                <a:latin typeface="Calibri" panose="020F0502020204030204" pitchFamily="34" charset="0"/>
                <a:ea typeface="Apple LiSung" charset="-120"/>
                <a:cs typeface="Calibri" panose="020F0502020204030204" pitchFamily="34" charset="0"/>
              </a:rPr>
              <a:t>β</a:t>
            </a:r>
            <a:r>
              <a:rPr lang="en-US" sz="2400" dirty="0" smtClean="0">
                <a:latin typeface="Calibri" panose="020F0502020204030204" pitchFamily="34" charset="0"/>
                <a:cs typeface="Calibri" panose="020F0502020204030204" pitchFamily="34" charset="0"/>
              </a:rPr>
              <a:t>) of </a:t>
            </a:r>
            <a:r>
              <a:rPr lang="en-US" sz="2400" dirty="0">
                <a:latin typeface="Calibri" panose="020F0502020204030204" pitchFamily="34" charset="0"/>
                <a:cs typeface="Calibri" panose="020F0502020204030204" pitchFamily="34" charset="0"/>
              </a:rPr>
              <a:t>EA </a:t>
            </a:r>
            <a:r>
              <a:rPr lang="en-US" sz="2400" dirty="0" smtClean="0">
                <a:latin typeface="Calibri" panose="020F0502020204030204" pitchFamily="34" charset="0"/>
                <a:cs typeface="Calibri" panose="020F0502020204030204" pitchFamily="34" charset="0"/>
              </a:rPr>
              <a:t>and </a:t>
            </a:r>
            <a:r>
              <a:rPr lang="en-US" sz="2400" dirty="0">
                <a:latin typeface="Calibri" panose="020F0502020204030204" pitchFamily="34" charset="0"/>
                <a:cs typeface="Calibri" panose="020F0502020204030204" pitchFamily="34" charset="0"/>
              </a:rPr>
              <a:t>ENA </a:t>
            </a:r>
            <a:r>
              <a:rPr lang="en-US" sz="2400" dirty="0" smtClean="0">
                <a:latin typeface="Calibri" panose="020F0502020204030204" pitchFamily="34" charset="0"/>
                <a:cs typeface="Calibri" panose="020F0502020204030204" pitchFamily="34" charset="0"/>
              </a:rPr>
              <a:t>forest communities?</a:t>
            </a:r>
          </a:p>
          <a:p>
            <a:pPr>
              <a:lnSpc>
                <a:spcPct val="150000"/>
              </a:lnSpc>
            </a:pPr>
            <a:r>
              <a:rPr lang="en-US" sz="2400" dirty="0" smtClean="0">
                <a:latin typeface="Calibri" panose="020F0502020204030204" pitchFamily="34" charset="0"/>
                <a:cs typeface="Calibri" panose="020F0502020204030204" pitchFamily="34" charset="0"/>
              </a:rPr>
              <a:t>Insights for community </a:t>
            </a:r>
            <a:r>
              <a:rPr lang="en-US" sz="2400" dirty="0">
                <a:latin typeface="Calibri" panose="020F0502020204030204" pitchFamily="34" charset="0"/>
                <a:cs typeface="Calibri" panose="020F0502020204030204" pitchFamily="34" charset="0"/>
              </a:rPr>
              <a:t>structure and </a:t>
            </a:r>
            <a:r>
              <a:rPr lang="en-US" sz="2400" dirty="0" smtClean="0">
                <a:latin typeface="Calibri" panose="020F0502020204030204" pitchFamily="34" charset="0"/>
                <a:cs typeface="Calibri" panose="020F0502020204030204" pitchFamily="34" charset="0"/>
              </a:rPr>
              <a:t>community </a:t>
            </a:r>
            <a:r>
              <a:rPr lang="en-US" sz="2400" dirty="0">
                <a:latin typeface="Calibri" panose="020F0502020204030204" pitchFamily="34" charset="0"/>
                <a:cs typeface="Calibri" panose="020F0502020204030204" pitchFamily="34" charset="0"/>
              </a:rPr>
              <a:t>assemblage </a:t>
            </a:r>
            <a:r>
              <a:rPr lang="en-US" sz="2400" dirty="0" smtClean="0">
                <a:latin typeface="Calibri" panose="020F0502020204030204" pitchFamily="34" charset="0"/>
                <a:cs typeface="Calibri" panose="020F0502020204030204" pitchFamily="34" charset="0"/>
              </a:rPr>
              <a:t>process </a:t>
            </a:r>
            <a:r>
              <a:rPr lang="en-US" sz="2400" dirty="0">
                <a:latin typeface="Calibri" panose="020F0502020204030204" pitchFamily="34" charset="0"/>
                <a:cs typeface="Calibri" panose="020F0502020204030204" pitchFamily="34" charset="0"/>
              </a:rPr>
              <a:t>at regional and local </a:t>
            </a:r>
            <a:r>
              <a:rPr lang="en-US" sz="2400" dirty="0" smtClean="0">
                <a:latin typeface="Calibri" panose="020F0502020204030204" pitchFamily="34" charset="0"/>
                <a:cs typeface="Calibri" panose="020F0502020204030204" pitchFamily="34" charset="0"/>
              </a:rPr>
              <a:t>scale, respectively</a:t>
            </a:r>
            <a:r>
              <a:rPr lang="en-US"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6751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29929" y="2434800"/>
            <a:ext cx="8128296" cy="1697068"/>
          </a:xfrm>
          <a:prstGeom prst="rect">
            <a:avLst/>
          </a:prstGeom>
          <a:noFill/>
        </p:spPr>
        <p:txBody>
          <a:bodyPr wrap="square" rtlCol="0">
            <a:spAutoFit/>
          </a:bodyPr>
          <a:lstStyle/>
          <a:p>
            <a:pPr>
              <a:lnSpc>
                <a:spcPct val="150000"/>
              </a:lnSpc>
            </a:pPr>
            <a:r>
              <a:rPr lang="en-US" sz="2400" b="1" dirty="0" smtClean="0">
                <a:latin typeface="Calibri" panose="020F0502020204030204" pitchFamily="34" charset="0"/>
                <a:cs typeface="Calibri" panose="020F0502020204030204" pitchFamily="34" charset="0"/>
              </a:rPr>
              <a:t>Q1: Which </a:t>
            </a:r>
            <a:r>
              <a:rPr lang="en-US" sz="2400" b="1" dirty="0">
                <a:latin typeface="Calibri" panose="020F0502020204030204" pitchFamily="34" charset="0"/>
                <a:cs typeface="Calibri" panose="020F0502020204030204" pitchFamily="34" charset="0"/>
              </a:rPr>
              <a:t>floristic </a:t>
            </a:r>
            <a:r>
              <a:rPr lang="en-US" sz="2400" b="1" dirty="0" smtClean="0">
                <a:latin typeface="Calibri" panose="020F0502020204030204" pitchFamily="34" charset="0"/>
                <a:cs typeface="Calibri" panose="020F0502020204030204" pitchFamily="34" charset="0"/>
              </a:rPr>
              <a:t>region harbors </a:t>
            </a:r>
            <a:r>
              <a:rPr lang="en-US" sz="2400" b="1" dirty="0">
                <a:latin typeface="Calibri" panose="020F0502020204030204" pitchFamily="34" charset="0"/>
                <a:cs typeface="Calibri" panose="020F0502020204030204" pitchFamily="34" charset="0"/>
              </a:rPr>
              <a:t>greater species diversity, including species richness (SR) and phylogenetic diversity (PD)?</a:t>
            </a:r>
          </a:p>
        </p:txBody>
      </p:sp>
    </p:spTree>
    <p:extLst>
      <p:ext uri="{BB962C8B-B14F-4D97-AF65-F5344CB8AC3E}">
        <p14:creationId xmlns:p14="http://schemas.microsoft.com/office/powerpoint/2010/main" val="1118267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35735" y="618650"/>
            <a:ext cx="5085397" cy="415627"/>
          </a:xfrm>
          <a:prstGeom prst="rect">
            <a:avLst/>
          </a:prstGeom>
          <a:noFill/>
        </p:spPr>
        <p:txBody>
          <a:bodyPr wrap="square" rtlCol="0">
            <a:spAutoFit/>
          </a:bodyPr>
          <a:lstStyle/>
          <a:p>
            <a:r>
              <a:rPr lang="en-US" sz="2101" b="1" dirty="0" smtClean="0">
                <a:latin typeface="Apple LiSung" charset="-120"/>
                <a:ea typeface="Apple LiSung" charset="-120"/>
              </a:rPr>
              <a:t>Species </a:t>
            </a:r>
            <a:r>
              <a:rPr lang="en-US" sz="2101" b="1" dirty="0">
                <a:latin typeface="Apple LiSung" charset="-120"/>
                <a:ea typeface="Apple LiSung" charset="-120"/>
              </a:rPr>
              <a:t>richness (SR) </a:t>
            </a:r>
            <a:endParaRPr lang="en-US" sz="2101" b="1" dirty="0">
              <a:latin typeface="Apple LiSung" charset="-120"/>
              <a:ea typeface="Apple LiSung" charset="-120"/>
            </a:endParaRPr>
          </a:p>
        </p:txBody>
      </p:sp>
      <p:graphicFrame>
        <p:nvGraphicFramePr>
          <p:cNvPr id="8" name="Chart 7"/>
          <p:cNvGraphicFramePr/>
          <p:nvPr>
            <p:extLst>
              <p:ext uri="{D42A27DB-BD31-4B8C-83A1-F6EECF244321}">
                <p14:modId xmlns:p14="http://schemas.microsoft.com/office/powerpoint/2010/main" val="1288401984"/>
              </p:ext>
            </p:extLst>
          </p:nvPr>
        </p:nvGraphicFramePr>
        <p:xfrm>
          <a:off x="618565" y="1429229"/>
          <a:ext cx="7735813" cy="483709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228725" y="6266328"/>
            <a:ext cx="5429250" cy="369332"/>
          </a:xfrm>
          <a:prstGeom prst="rect">
            <a:avLst/>
          </a:prstGeom>
          <a:noFill/>
        </p:spPr>
        <p:txBody>
          <a:bodyPr wrap="square" rtlCol="0">
            <a:spAutoFit/>
          </a:bodyPr>
          <a:lstStyle/>
          <a:p>
            <a:r>
              <a:rPr lang="en-US" dirty="0" smtClean="0"/>
              <a:t>CN &gt; US; </a:t>
            </a:r>
            <a:r>
              <a:rPr lang="en-US" dirty="0" err="1" smtClean="0"/>
              <a:t>Shengnong</a:t>
            </a:r>
            <a:r>
              <a:rPr lang="en-US" dirty="0" smtClean="0"/>
              <a:t> (CN); Harvard (US)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1332087290"/>
              </p:ext>
            </p:extLst>
          </p:nvPr>
        </p:nvGraphicFramePr>
        <p:xfrm>
          <a:off x="920589" y="3976411"/>
          <a:ext cx="7559718" cy="1074640"/>
        </p:xfrm>
        <a:graphic>
          <a:graphicData uri="http://schemas.openxmlformats.org/drawingml/2006/table">
            <a:tbl>
              <a:tblPr firstRow="1" bandRow="1">
                <a:tableStyleId>{5C22544A-7EE6-4342-B048-85BDC9FD1C3A}</a:tableStyleId>
              </a:tblPr>
              <a:tblGrid>
                <a:gridCol w="1490941">
                  <a:extLst>
                    <a:ext uri="{9D8B030D-6E8A-4147-A177-3AD203B41FA5}">
                      <a16:colId xmlns:a16="http://schemas.microsoft.com/office/drawing/2014/main" val="20000"/>
                    </a:ext>
                  </a:extLst>
                </a:gridCol>
                <a:gridCol w="1147154">
                  <a:extLst>
                    <a:ext uri="{9D8B030D-6E8A-4147-A177-3AD203B41FA5}">
                      <a16:colId xmlns:a16="http://schemas.microsoft.com/office/drawing/2014/main" val="20001"/>
                    </a:ext>
                  </a:extLst>
                </a:gridCol>
                <a:gridCol w="959223">
                  <a:extLst>
                    <a:ext uri="{9D8B030D-6E8A-4147-A177-3AD203B41FA5}">
                      <a16:colId xmlns:a16="http://schemas.microsoft.com/office/drawing/2014/main" val="20002"/>
                    </a:ext>
                  </a:extLst>
                </a:gridCol>
                <a:gridCol w="823155">
                  <a:extLst>
                    <a:ext uri="{9D8B030D-6E8A-4147-A177-3AD203B41FA5}">
                      <a16:colId xmlns:a16="http://schemas.microsoft.com/office/drawing/2014/main" val="20003"/>
                    </a:ext>
                  </a:extLst>
                </a:gridCol>
                <a:gridCol w="1220238">
                  <a:extLst>
                    <a:ext uri="{9D8B030D-6E8A-4147-A177-3AD203B41FA5}">
                      <a16:colId xmlns:a16="http://schemas.microsoft.com/office/drawing/2014/main" val="20004"/>
                    </a:ext>
                  </a:extLst>
                </a:gridCol>
                <a:gridCol w="1919007">
                  <a:extLst>
                    <a:ext uri="{9D8B030D-6E8A-4147-A177-3AD203B41FA5}">
                      <a16:colId xmlns:a16="http://schemas.microsoft.com/office/drawing/2014/main" val="20005"/>
                    </a:ext>
                  </a:extLst>
                </a:gridCol>
              </a:tblGrid>
              <a:tr h="388621">
                <a:tc>
                  <a:txBody>
                    <a:bodyPr/>
                    <a:lstStyle/>
                    <a:p>
                      <a:pPr>
                        <a:buNone/>
                      </a:pPr>
                      <a:r>
                        <a:rPr lang="en-US" sz="1800" b="1" dirty="0">
                          <a:ln>
                            <a:noFill/>
                          </a:ln>
                          <a:solidFill>
                            <a:prstClr val="black"/>
                          </a:solidFill>
                          <a:latin typeface="Apple LiSung" charset="-120"/>
                          <a:ea typeface="Apple LiSung" charset="-120"/>
                        </a:rPr>
                        <a:t>Categories</a:t>
                      </a:r>
                    </a:p>
                  </a:txBody>
                  <a:tcPr marL="68581" marR="68581" marT="34289" marB="34289"/>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ntaxa</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PD</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dirty="0">
                          <a:ln>
                            <a:noFill/>
                          </a:ln>
                          <a:solidFill>
                            <a:prstClr val="black"/>
                          </a:solidFill>
                          <a:latin typeface="Apple LiSung" charset="-120"/>
                          <a:ea typeface="Apple LiSung" charset="-120"/>
                          <a:cs typeface="Times New Roman" panose="02020503050405090304" charset="0"/>
                        </a:rPr>
                        <a:t>SES-PD</a:t>
                      </a:r>
                      <a:endParaRPr lang="en-US" sz="1800" b="1" dirty="0">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a:ln>
                            <a:noFill/>
                          </a:ln>
                          <a:solidFill>
                            <a:prstClr val="black"/>
                          </a:solidFill>
                          <a:latin typeface="Apple LiSung" charset="-120"/>
                          <a:ea typeface="Apple LiSung" charset="-120"/>
                          <a:cs typeface="Times New Roman" panose="02020503050405090304" charset="0"/>
                        </a:rPr>
                        <a:t>NRI</a:t>
                      </a:r>
                      <a:endParaRPr lang="en-US" sz="1800" b="1">
                        <a:ln>
                          <a:noFill/>
                        </a:ln>
                        <a:solidFill>
                          <a:prstClr val="black"/>
                        </a:solidFill>
                        <a:latin typeface="Apple LiSung" charset="-120"/>
                        <a:ea typeface="Apple LiSung" charset="-120"/>
                        <a:cs typeface="Times New Roman" panose="02020503050405090304" charset="0"/>
                      </a:endParaRPr>
                    </a:p>
                  </a:txBody>
                  <a:tcPr marL="0" marR="0" marT="0" marB="0" anchor="b"/>
                </a:tc>
                <a:tc>
                  <a:txBody>
                    <a:bodyPr/>
                    <a:lstStyle/>
                    <a:p>
                      <a:pPr indent="0">
                        <a:buNone/>
                      </a:pPr>
                      <a:r>
                        <a:rPr sz="1800" b="1" dirty="0">
                          <a:ln>
                            <a:noFill/>
                          </a:ln>
                          <a:solidFill>
                            <a:prstClr val="black"/>
                          </a:solidFill>
                          <a:latin typeface="Apple LiSung" charset="-120"/>
                          <a:ea typeface="Apple LiSung" charset="-120"/>
                          <a:cs typeface="Times New Roman" panose="02020503050405090304" charset="0"/>
                        </a:rPr>
                        <a:t>NTI</a:t>
                      </a:r>
                      <a:endParaRPr lang="en-US" sz="1800" b="1" dirty="0">
                        <a:ln>
                          <a:noFill/>
                        </a:ln>
                        <a:solidFill>
                          <a:prstClr val="black"/>
                        </a:solidFill>
                        <a:latin typeface="Apple LiSung" charset="-120"/>
                        <a:ea typeface="Apple LiSung" charset="-120"/>
                        <a:cs typeface="Times New Roman" panose="02020503050405090304" charset="0"/>
                      </a:endParaRPr>
                    </a:p>
                  </a:txBody>
                  <a:tcPr marL="0" marR="0" marT="0" marB="0" anchor="b"/>
                </a:tc>
                <a:extLst>
                  <a:ext uri="{0D108BD9-81ED-4DB2-BD59-A6C34878D82A}">
                    <a16:rowId xmlns:a16="http://schemas.microsoft.com/office/drawing/2014/main" val="10000"/>
                  </a:ext>
                </a:extLst>
              </a:tr>
              <a:tr h="320040">
                <a:tc>
                  <a:txBody>
                    <a:bodyPr/>
                    <a:lstStyle/>
                    <a:p>
                      <a:pPr indent="0">
                        <a:buNone/>
                      </a:pPr>
                      <a:r>
                        <a:rPr sz="1800" b="1" dirty="0">
                          <a:solidFill>
                            <a:schemeClr val="tx1"/>
                          </a:solidFill>
                          <a:effectLst/>
                          <a:latin typeface="Apple LiSung" charset="-120"/>
                          <a:ea typeface="Apple LiSung" charset="-120"/>
                          <a:cs typeface="Calibri" charset="0"/>
                        </a:rPr>
                        <a:t>CN</a:t>
                      </a:r>
                      <a:endParaRPr lang="en-US" sz="1800" b="1" dirty="0">
                        <a:solidFill>
                          <a:schemeClr val="tx1"/>
                        </a:solidFill>
                        <a:effectLst/>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3667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rgbClr val="000000"/>
                          </a:solidFill>
                          <a:latin typeface="Apple LiSung" charset="-120"/>
                          <a:ea typeface="Apple LiSung" charset="-120"/>
                          <a:cs typeface="Calibri" charset="0"/>
                        </a:rPr>
                        <a:t>66034.38 </a:t>
                      </a:r>
                      <a:endParaRPr lang="en-US" sz="1800" b="1">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-2.7</a:t>
                      </a:r>
                      <a:r>
                        <a:rPr lang="en-US" sz="1800" b="1">
                          <a:solidFill>
                            <a:schemeClr val="tx1"/>
                          </a:solidFill>
                          <a:latin typeface="Apple LiSung" charset="-120"/>
                          <a:ea typeface="Apple LiSung" charset="-120"/>
                          <a:cs typeface="Calibri" charset="0"/>
                        </a:rPr>
                        <a:t>1</a:t>
                      </a: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-0.5</a:t>
                      </a:r>
                      <a:r>
                        <a:rPr lang="en-US" sz="1800" b="1">
                          <a:solidFill>
                            <a:schemeClr val="tx1"/>
                          </a:solidFill>
                          <a:latin typeface="Apple LiSung" charset="-120"/>
                          <a:ea typeface="Apple LiSung" charset="-120"/>
                          <a:cs typeface="Calibri" charset="0"/>
                        </a:rPr>
                        <a:t>8</a:t>
                      </a:r>
                      <a:r>
                        <a:rPr sz="1800" b="1">
                          <a:solidFill>
                            <a:schemeClr val="tx1"/>
                          </a:solidFill>
                          <a:latin typeface="Apple LiSung" charset="-120"/>
                          <a:ea typeface="Apple LiSung" charset="-120"/>
                          <a:cs typeface="Calibri" charset="0"/>
                        </a:rPr>
                        <a:t> </a:t>
                      </a:r>
                      <a:endParaRPr lang="en-US" sz="18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2.0</a:t>
                      </a:r>
                      <a:r>
                        <a:rPr lang="en-US" sz="1800" b="1">
                          <a:solidFill>
                            <a:schemeClr val="tx1"/>
                          </a:solidFill>
                          <a:latin typeface="Apple LiSung" charset="-120"/>
                          <a:ea typeface="Apple LiSung" charset="-120"/>
                          <a:cs typeface="Calibri" charset="0"/>
                        </a:rPr>
                        <a:t>8</a:t>
                      </a:r>
                      <a:r>
                        <a:rPr sz="1800" b="1">
                          <a:solidFill>
                            <a:schemeClr val="tx1"/>
                          </a:solidFill>
                          <a:latin typeface="Apple LiSung" charset="-120"/>
                          <a:ea typeface="Apple LiSung" charset="-120"/>
                          <a:cs typeface="Calibri" charset="0"/>
                        </a:rPr>
                        <a:t> </a:t>
                      </a:r>
                      <a:endParaRPr lang="en-US" sz="1800" b="1">
                        <a:solidFill>
                          <a:schemeClr val="tx1"/>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1"/>
                  </a:ext>
                </a:extLst>
              </a:tr>
              <a:tr h="365979">
                <a:tc>
                  <a:txBody>
                    <a:bodyPr/>
                    <a:lstStyle/>
                    <a:p>
                      <a:pPr indent="0">
                        <a:buNone/>
                      </a:pPr>
                      <a:r>
                        <a:rPr sz="1800" b="1" dirty="0">
                          <a:solidFill>
                            <a:schemeClr val="tx1"/>
                          </a:solidFill>
                          <a:effectLst/>
                          <a:latin typeface="Apple LiSung" charset="-120"/>
                          <a:ea typeface="Apple LiSung" charset="-120"/>
                          <a:cs typeface="Calibri" charset="0"/>
                        </a:rPr>
                        <a:t>US</a:t>
                      </a:r>
                      <a:endParaRPr lang="en-US" sz="1800" b="1" dirty="0">
                        <a:solidFill>
                          <a:schemeClr val="tx1"/>
                        </a:solidFill>
                        <a:effectLst/>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2194 </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dirty="0">
                          <a:solidFill>
                            <a:srgbClr val="000000"/>
                          </a:solidFill>
                          <a:latin typeface="Apple LiSung" charset="-120"/>
                          <a:ea typeface="Apple LiSung" charset="-120"/>
                          <a:cs typeface="Calibri" charset="0"/>
                        </a:rPr>
                        <a:t>44617.83</a:t>
                      </a:r>
                      <a:endParaRPr lang="en-US" sz="1800" b="1" dirty="0">
                        <a:solidFill>
                          <a:srgbClr val="000000"/>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-6.40</a:t>
                      </a:r>
                      <a:endParaRPr lang="en-US" sz="18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a:solidFill>
                            <a:schemeClr val="tx1"/>
                          </a:solidFill>
                          <a:latin typeface="Apple LiSung" charset="-120"/>
                          <a:ea typeface="Apple LiSung" charset="-120"/>
                          <a:cs typeface="Calibri" charset="0"/>
                        </a:rPr>
                        <a:t>1.28 </a:t>
                      </a:r>
                      <a:endParaRPr lang="en-US" sz="1800" b="1">
                        <a:solidFill>
                          <a:schemeClr val="tx1"/>
                        </a:solidFill>
                        <a:latin typeface="Apple LiSung" charset="-120"/>
                        <a:ea typeface="Apple LiSung" charset="-120"/>
                        <a:cs typeface="Calibri" charset="0"/>
                      </a:endParaRPr>
                    </a:p>
                  </a:txBody>
                  <a:tcPr marL="0" marR="0" marT="0" marB="0" anchor="b"/>
                </a:tc>
                <a:tc>
                  <a:txBody>
                    <a:bodyPr/>
                    <a:lstStyle/>
                    <a:p>
                      <a:pPr indent="0">
                        <a:buNone/>
                      </a:pPr>
                      <a:r>
                        <a:rPr sz="1800" b="1" dirty="0">
                          <a:solidFill>
                            <a:schemeClr val="tx1"/>
                          </a:solidFill>
                          <a:latin typeface="Apple LiSung" charset="-120"/>
                          <a:ea typeface="Apple LiSung" charset="-120"/>
                          <a:cs typeface="Calibri" charset="0"/>
                        </a:rPr>
                        <a:t>4.94 </a:t>
                      </a:r>
                      <a:endParaRPr lang="en-US" sz="1800" b="1" dirty="0">
                        <a:solidFill>
                          <a:schemeClr val="tx1"/>
                        </a:solidFill>
                        <a:latin typeface="Apple LiSung" charset="-120"/>
                        <a:ea typeface="Apple LiSung" charset="-120"/>
                        <a:cs typeface="Calibri" charset="0"/>
                      </a:endParaRPr>
                    </a:p>
                  </a:txBody>
                  <a:tcPr marL="0" marR="0" marT="0" marB="0" anchor="b"/>
                </a:tc>
                <a:extLst>
                  <a:ext uri="{0D108BD9-81ED-4DB2-BD59-A6C34878D82A}">
                    <a16:rowId xmlns:a16="http://schemas.microsoft.com/office/drawing/2014/main" val="10002"/>
                  </a:ext>
                </a:extLst>
              </a:tr>
            </a:tbl>
          </a:graphicData>
        </a:graphic>
      </p:graphicFrame>
      <p:graphicFrame>
        <p:nvGraphicFramePr>
          <p:cNvPr id="5" name="Chart 4"/>
          <p:cNvGraphicFramePr/>
          <p:nvPr>
            <p:extLst>
              <p:ext uri="{D42A27DB-BD31-4B8C-83A1-F6EECF244321}">
                <p14:modId xmlns:p14="http://schemas.microsoft.com/office/powerpoint/2010/main" val="4262213436"/>
              </p:ext>
            </p:extLst>
          </p:nvPr>
        </p:nvGraphicFramePr>
        <p:xfrm>
          <a:off x="3467101" y="938451"/>
          <a:ext cx="4546759" cy="2199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2681831882"/>
              </p:ext>
            </p:extLst>
          </p:nvPr>
        </p:nvGraphicFramePr>
        <p:xfrm>
          <a:off x="920589" y="1224676"/>
          <a:ext cx="2270282" cy="1913573"/>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3467101" y="5504492"/>
            <a:ext cx="2876410" cy="769441"/>
          </a:xfrm>
          <a:prstGeom prst="rect">
            <a:avLst/>
          </a:prstGeom>
          <a:noFill/>
        </p:spPr>
        <p:txBody>
          <a:bodyPr wrap="square" rtlCol="0">
            <a:spAutoFit/>
          </a:bodyPr>
          <a:lstStyle/>
          <a:p>
            <a:r>
              <a:rPr lang="en-US" sz="4400" b="1" dirty="0" smtClean="0">
                <a:solidFill>
                  <a:srgbClr val="FF0000"/>
                </a:solidFill>
              </a:rPr>
              <a:t>CN &gt; US</a:t>
            </a:r>
            <a:endParaRPr lang="en-US" sz="4400" b="1" dirty="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376</TotalTime>
  <Words>1537</Words>
  <Application>Microsoft Office PowerPoint</Application>
  <PresentationFormat>On-screen Show (4:3)</PresentationFormat>
  <Paragraphs>481</Paragraphs>
  <Slides>32</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 LiSung</vt:lpstr>
      <vt:lpstr>等线</vt:lpstr>
      <vt:lpstr>Heiti TC</vt:lpstr>
      <vt:lpstr>宋体</vt:lpstr>
      <vt:lpstr>Arial</vt:lpstr>
      <vt:lpstr>Calibri</vt:lpstr>
      <vt:lpstr>Calibri Light</vt:lpstr>
      <vt:lpstr>Times New Roman</vt:lpstr>
      <vt:lpstr>Wingdings</vt:lpstr>
      <vt:lpstr>Office Theme</vt:lpstr>
      <vt:lpstr>PowerPoint Presentation</vt:lpstr>
      <vt:lpstr>Evolutionary cause of phylogenetic diversity between East Asian and East North American disjunct forest communities</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Plans</vt:lpstr>
      <vt:lpstr>Supplementary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lin</dc:creator>
  <cp:lastModifiedBy>Sun,Miao</cp:lastModifiedBy>
  <cp:revision>397</cp:revision>
  <dcterms:created xsi:type="dcterms:W3CDTF">2019-05-21T22:16:09Z</dcterms:created>
  <dcterms:modified xsi:type="dcterms:W3CDTF">2019-06-06T19:29:08Z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1033-1.1.0.1454</vt:lpwstr>
  </property>
</Properties>
</file>